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rchivo Black" charset="1" panose="020B0A03020202020B04"/>
      <p:regular r:id="rId14"/>
    </p:embeddedFont>
    <p:embeddedFont>
      <p:font typeface="Carelia" charset="1" panose="00000500000000000000"/>
      <p:regular r:id="rId15"/>
    </p:embeddedFont>
    <p:embeddedFont>
      <p:font typeface="Carelia Italics" charset="1" panose="00000500000000000000"/>
      <p:regular r:id="rId16"/>
    </p:embeddedFont>
    <p:embeddedFont>
      <p:font typeface="Times New Roman" charset="1" panose="02030502070405020303"/>
      <p:regular r:id="rId17"/>
    </p:embeddedFont>
    <p:embeddedFont>
      <p:font typeface="Times New Roman Bold" charset="1" panose="02030802070405020303"/>
      <p:regular r:id="rId18"/>
    </p:embeddedFont>
    <p:embeddedFont>
      <p:font typeface="Times New Roman Italics" charset="1" panose="02030502070405090303"/>
      <p:regular r:id="rId19"/>
    </p:embeddedFont>
    <p:embeddedFont>
      <p:font typeface="Times New Roman Bold Italics" charset="1" panose="02030802070405090303"/>
      <p:regular r:id="rId20"/>
    </p:embeddedFont>
    <p:embeddedFont>
      <p:font typeface="Times New Roman Medium" charset="1" panose="02030502070405020303"/>
      <p:regular r:id="rId21"/>
    </p:embeddedFont>
    <p:embeddedFont>
      <p:font typeface="Times New Roman Medium Italics" charset="1" panose="02030502070405090303"/>
      <p:regular r:id="rId22"/>
    </p:embeddedFont>
    <p:embeddedFont>
      <p:font typeface="Times New Roman Semi-Bold" charset="1" panose="02030702070405020303"/>
      <p:regular r:id="rId23"/>
    </p:embeddedFont>
    <p:embeddedFont>
      <p:font typeface="Times New Roman Semi-Bold Italics" charset="1" panose="02030702070405090303"/>
      <p:regular r:id="rId24"/>
    </p:embeddedFont>
    <p:embeddedFont>
      <p:font typeface="Times New Roman Ultra-Bold" charset="1" panose="02030902070405020303"/>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
      <p:font typeface="Canva Sans Medium" charset="1" panose="020B0603030501040103"/>
      <p:regular r:id="rId30"/>
    </p:embeddedFont>
    <p:embeddedFont>
      <p:font typeface="Canva Sans Medium Italics" charset="1" panose="020B0603030501040103"/>
      <p:regular r:id="rId31"/>
    </p:embeddedFont>
    <p:embeddedFont>
      <p:font typeface="Dosis" charset="1" panose="02010503020202060003"/>
      <p:regular r:id="rId32"/>
    </p:embeddedFont>
    <p:embeddedFont>
      <p:font typeface="Dosis Bold" charset="1" panose="02010803020202060003"/>
      <p:regular r:id="rId33"/>
    </p:embeddedFont>
    <p:embeddedFont>
      <p:font typeface="Dosis Extra-Light" charset="1" panose="02010203020202060003"/>
      <p:regular r:id="rId34"/>
    </p:embeddedFont>
    <p:embeddedFont>
      <p:font typeface="Dosis Light" charset="1" panose="02010803020202060003"/>
      <p:regular r:id="rId35"/>
    </p:embeddedFont>
    <p:embeddedFont>
      <p:font typeface="Dosis Medium" charset="1" panose="02010603020202060003"/>
      <p:regular r:id="rId36"/>
    </p:embeddedFont>
    <p:embeddedFont>
      <p:font typeface="Dosis Semi-Bold" charset="1" panose="02010703020202060003"/>
      <p:regular r:id="rId37"/>
    </p:embeddedFont>
    <p:embeddedFont>
      <p:font typeface="Dosis Ultra-Bold" charset="1" panose="02010903020202060003"/>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4.jpeg" Type="http://schemas.openxmlformats.org/officeDocument/2006/relationships/image"/><Relationship Id="rId4" Target="../media/image11.png" Type="http://schemas.openxmlformats.org/officeDocument/2006/relationships/image"/><Relationship Id="rId5" Target="../media/image18.png" Type="http://schemas.openxmlformats.org/officeDocument/2006/relationships/image"/><Relationship Id="rId6" Target="../media/image8.png" Type="http://schemas.openxmlformats.org/officeDocument/2006/relationships/image"/><Relationship Id="rId7" Target="../media/image6.png" Type="http://schemas.openxmlformats.org/officeDocument/2006/relationships/image"/><Relationship Id="rId8" Target="../media/image12.jpeg" Type="http://schemas.openxmlformats.org/officeDocument/2006/relationships/image"/><Relationship Id="rId9"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8.png" Type="http://schemas.openxmlformats.org/officeDocument/2006/relationships/image"/><Relationship Id="rId12" Target="../media/image4.png" Type="http://schemas.openxmlformats.org/officeDocument/2006/relationships/image"/><Relationship Id="rId13" Target="../media/image23.png" Type="http://schemas.openxmlformats.org/officeDocument/2006/relationships/image"/><Relationship Id="rId2" Target="../media/image9.jpeg" Type="http://schemas.openxmlformats.org/officeDocument/2006/relationships/image"/><Relationship Id="rId3" Target="../media/image10.jpeg" Type="http://schemas.openxmlformats.org/officeDocument/2006/relationships/image"/><Relationship Id="rId4" Target="../media/image11.png" Type="http://schemas.openxmlformats.org/officeDocument/2006/relationships/image"/><Relationship Id="rId5" Target="../media/image14.jpeg" Type="http://schemas.openxmlformats.org/officeDocument/2006/relationships/image"/><Relationship Id="rId6" Target="../media/image12.jpeg" Type="http://schemas.openxmlformats.org/officeDocument/2006/relationships/image"/><Relationship Id="rId7" Target="../media/image13.png" Type="http://schemas.openxmlformats.org/officeDocument/2006/relationships/image"/><Relationship Id="rId8" Target="../media/image3.png" Type="http://schemas.openxmlformats.org/officeDocument/2006/relationships/image"/><Relationship Id="rId9"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6.png" Type="http://schemas.openxmlformats.org/officeDocument/2006/relationships/image"/><Relationship Id="rId2" Target="../media/image9.jpeg" Type="http://schemas.openxmlformats.org/officeDocument/2006/relationships/image"/><Relationship Id="rId3" Target="../media/image10.jpeg" Type="http://schemas.openxmlformats.org/officeDocument/2006/relationships/image"/><Relationship Id="rId4" Target="../media/image11.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12.jpeg" Type="http://schemas.openxmlformats.org/officeDocument/2006/relationships/image"/><Relationship Id="rId8" Target="../media/image13.png" Type="http://schemas.openxmlformats.org/officeDocument/2006/relationships/image"/><Relationship Id="rId9"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2.jpeg" Type="http://schemas.openxmlformats.org/officeDocument/2006/relationships/image"/><Relationship Id="rId4" Target="../media/image13.pn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4.jpeg" Type="http://schemas.openxmlformats.org/officeDocument/2006/relationships/image"/><Relationship Id="rId8"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6.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17.png" Type="http://schemas.openxmlformats.org/officeDocument/2006/relationships/image"/><Relationship Id="rId7" Target="../media/image7.png" Type="http://schemas.openxmlformats.org/officeDocument/2006/relationships/image"/><Relationship Id="rId8"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4.jpeg" Type="http://schemas.openxmlformats.org/officeDocument/2006/relationships/image"/><Relationship Id="rId4" Target="../media/image11.pn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18.png" Type="http://schemas.openxmlformats.org/officeDocument/2006/relationships/image"/><Relationship Id="rId8" Target="../media/image8.png" Type="http://schemas.openxmlformats.org/officeDocument/2006/relationships/image"/><Relationship Id="rId9"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pn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16.png" Type="http://schemas.openxmlformats.org/officeDocument/2006/relationships/image"/><Relationship Id="rId8" Target="../media/image19.png" Type="http://schemas.openxmlformats.org/officeDocument/2006/relationships/image"/><Relationship Id="rId9"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9.png" Type="http://schemas.openxmlformats.org/officeDocument/2006/relationships/image"/><Relationship Id="rId4" Target="../media/image14.jpeg" Type="http://schemas.openxmlformats.org/officeDocument/2006/relationships/image"/><Relationship Id="rId5" Target="../media/image11.png" Type="http://schemas.openxmlformats.org/officeDocument/2006/relationships/image"/><Relationship Id="rId6" Target="../media/image3.png" Type="http://schemas.openxmlformats.org/officeDocument/2006/relationships/image"/><Relationship Id="rId7" Target="../media/image5.png" Type="http://schemas.openxmlformats.org/officeDocument/2006/relationships/image"/><Relationship Id="rId8" Target="../media/image2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D8C9"/>
        </a:solidFill>
      </p:bgPr>
    </p:bg>
    <p:spTree>
      <p:nvGrpSpPr>
        <p:cNvPr id="1" name=""/>
        <p:cNvGrpSpPr/>
        <p:nvPr/>
      </p:nvGrpSpPr>
      <p:grpSpPr>
        <a:xfrm>
          <a:off x="0" y="0"/>
          <a:ext cx="0" cy="0"/>
          <a:chOff x="0" y="0"/>
          <a:chExt cx="0" cy="0"/>
        </a:xfrm>
      </p:grpSpPr>
      <p:sp>
        <p:nvSpPr>
          <p:cNvPr name="Freeform 2" id="2"/>
          <p:cNvSpPr/>
          <p:nvPr/>
        </p:nvSpPr>
        <p:spPr>
          <a:xfrm flipH="false" flipV="false" rot="0">
            <a:off x="4251060" y="4339601"/>
            <a:ext cx="10213161" cy="1708383"/>
          </a:xfrm>
          <a:custGeom>
            <a:avLst/>
            <a:gdLst/>
            <a:ahLst/>
            <a:cxnLst/>
            <a:rect r="r" b="b" t="t" l="l"/>
            <a:pathLst>
              <a:path h="1708383" w="10213161">
                <a:moveTo>
                  <a:pt x="0" y="0"/>
                </a:moveTo>
                <a:lnTo>
                  <a:pt x="10213161" y="0"/>
                </a:lnTo>
                <a:lnTo>
                  <a:pt x="10213161" y="1708384"/>
                </a:lnTo>
                <a:lnTo>
                  <a:pt x="0" y="17083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67067" y="3262140"/>
            <a:ext cx="4966689" cy="1077462"/>
          </a:xfrm>
          <a:prstGeom prst="rect">
            <a:avLst/>
          </a:prstGeom>
        </p:spPr>
        <p:txBody>
          <a:bodyPr anchor="t" rtlCol="false" tIns="0" lIns="0" bIns="0" rIns="0">
            <a:spAutoFit/>
          </a:bodyPr>
          <a:lstStyle/>
          <a:p>
            <a:pPr algn="ctr">
              <a:lnSpc>
                <a:spcPts val="8705"/>
              </a:lnSpc>
            </a:pPr>
            <a:r>
              <a:rPr lang="en-US" sz="6218">
                <a:solidFill>
                  <a:srgbClr val="01070A"/>
                </a:solidFill>
                <a:latin typeface="Carelia"/>
              </a:rPr>
              <a:t>PROJECT</a:t>
            </a:r>
          </a:p>
        </p:txBody>
      </p:sp>
      <p:sp>
        <p:nvSpPr>
          <p:cNvPr name="TextBox 4" id="4"/>
          <p:cNvSpPr txBox="true"/>
          <p:nvPr/>
        </p:nvSpPr>
        <p:spPr>
          <a:xfrm rot="0">
            <a:off x="2615528" y="1198117"/>
            <a:ext cx="13056943" cy="1816373"/>
          </a:xfrm>
          <a:prstGeom prst="rect">
            <a:avLst/>
          </a:prstGeom>
        </p:spPr>
        <p:txBody>
          <a:bodyPr anchor="t" rtlCol="false" tIns="0" lIns="0" bIns="0" rIns="0">
            <a:spAutoFit/>
          </a:bodyPr>
          <a:lstStyle/>
          <a:p>
            <a:pPr algn="ctr" marL="0" indent="0" lvl="0">
              <a:lnSpc>
                <a:spcPts val="14852"/>
              </a:lnSpc>
            </a:pPr>
            <a:r>
              <a:rPr lang="en-US" sz="10608">
                <a:solidFill>
                  <a:srgbClr val="01070A"/>
                </a:solidFill>
                <a:latin typeface="Dosis"/>
              </a:rPr>
              <a:t>NAAN MUDHALVAN</a:t>
            </a:r>
          </a:p>
        </p:txBody>
      </p:sp>
      <p:sp>
        <p:nvSpPr>
          <p:cNvPr name="TextBox 5" id="5"/>
          <p:cNvSpPr txBox="true"/>
          <p:nvPr/>
        </p:nvSpPr>
        <p:spPr>
          <a:xfrm rot="0">
            <a:off x="4877093" y="6129186"/>
            <a:ext cx="8123243" cy="1384988"/>
          </a:xfrm>
          <a:prstGeom prst="rect">
            <a:avLst/>
          </a:prstGeom>
        </p:spPr>
        <p:txBody>
          <a:bodyPr anchor="t" rtlCol="false" tIns="0" lIns="0" bIns="0" rIns="0">
            <a:spAutoFit/>
          </a:bodyPr>
          <a:lstStyle/>
          <a:p>
            <a:pPr algn="ctr">
              <a:lnSpc>
                <a:spcPts val="5598"/>
              </a:lnSpc>
            </a:pPr>
            <a:r>
              <a:rPr lang="en-US" sz="3999">
                <a:solidFill>
                  <a:srgbClr val="01070A"/>
                </a:solidFill>
                <a:latin typeface="Dosis Bold"/>
              </a:rPr>
              <a:t>Presented  B y</a:t>
            </a:r>
          </a:p>
          <a:p>
            <a:pPr algn="ctr">
              <a:lnSpc>
                <a:spcPts val="5598"/>
              </a:lnSpc>
            </a:pPr>
            <a:r>
              <a:rPr lang="en-US" sz="3999">
                <a:solidFill>
                  <a:srgbClr val="01070A"/>
                </a:solidFill>
                <a:latin typeface="Dosis Bold"/>
              </a:rPr>
              <a:t>R KOUSALYA</a:t>
            </a:r>
          </a:p>
        </p:txBody>
      </p:sp>
      <p:sp>
        <p:nvSpPr>
          <p:cNvPr name="TextBox 6" id="6"/>
          <p:cNvSpPr txBox="true"/>
          <p:nvPr/>
        </p:nvSpPr>
        <p:spPr>
          <a:xfrm rot="0">
            <a:off x="3191867" y="3908916"/>
            <a:ext cx="12746292" cy="2139069"/>
          </a:xfrm>
          <a:prstGeom prst="rect">
            <a:avLst/>
          </a:prstGeom>
        </p:spPr>
        <p:txBody>
          <a:bodyPr anchor="t" rtlCol="false" tIns="0" lIns="0" bIns="0" rIns="0">
            <a:spAutoFit/>
          </a:bodyPr>
          <a:lstStyle/>
          <a:p>
            <a:pPr algn="ctr">
              <a:lnSpc>
                <a:spcPts val="17446"/>
              </a:lnSpc>
              <a:spcBef>
                <a:spcPct val="0"/>
              </a:spcBef>
            </a:pPr>
            <a:r>
              <a:rPr lang="en-US" sz="12461">
                <a:solidFill>
                  <a:srgbClr val="01070A"/>
                </a:solidFill>
                <a:latin typeface="Archivo Black"/>
              </a:rPr>
              <a:t>KEYLOGGERS </a:t>
            </a:r>
          </a:p>
        </p:txBody>
      </p:sp>
      <p:sp>
        <p:nvSpPr>
          <p:cNvPr name="TextBox 7" id="7"/>
          <p:cNvSpPr txBox="true"/>
          <p:nvPr/>
        </p:nvSpPr>
        <p:spPr>
          <a:xfrm rot="0">
            <a:off x="4320484" y="8071470"/>
            <a:ext cx="9647032" cy="1981903"/>
          </a:xfrm>
          <a:prstGeom prst="rect">
            <a:avLst/>
          </a:prstGeom>
        </p:spPr>
        <p:txBody>
          <a:bodyPr anchor="t" rtlCol="false" tIns="0" lIns="0" bIns="0" rIns="0">
            <a:spAutoFit/>
          </a:bodyPr>
          <a:lstStyle/>
          <a:p>
            <a:pPr algn="ctr">
              <a:lnSpc>
                <a:spcPts val="5267"/>
              </a:lnSpc>
            </a:pPr>
            <a:r>
              <a:rPr lang="en-US" sz="3762">
                <a:solidFill>
                  <a:srgbClr val="01070A"/>
                </a:solidFill>
                <a:latin typeface="Carelia"/>
              </a:rPr>
              <a:t>III BE CSE</a:t>
            </a:r>
          </a:p>
          <a:p>
            <a:pPr algn="ctr">
              <a:lnSpc>
                <a:spcPts val="5267"/>
              </a:lnSpc>
            </a:pPr>
            <a:r>
              <a:rPr lang="en-US" sz="3762">
                <a:solidFill>
                  <a:srgbClr val="01070A"/>
                </a:solidFill>
                <a:latin typeface="Carelia"/>
              </a:rPr>
              <a:t>SURYA ENGINEERING COLLEGE</a:t>
            </a:r>
          </a:p>
          <a:p>
            <a:pPr algn="ctr">
              <a:lnSpc>
                <a:spcPts val="5267"/>
              </a:lnSpc>
              <a:spcBef>
                <a:spcPct val="0"/>
              </a:spcBef>
            </a:pPr>
            <a:r>
              <a:rPr lang="en-US" sz="3762">
                <a:solidFill>
                  <a:srgbClr val="01070A"/>
                </a:solidFill>
                <a:latin typeface="Carelia"/>
              </a:rPr>
              <a:t>ERODE</a:t>
            </a:r>
          </a:p>
        </p:txBody>
      </p:sp>
      <p:sp>
        <p:nvSpPr>
          <p:cNvPr name="Freeform 8" id="8"/>
          <p:cNvSpPr/>
          <p:nvPr/>
        </p:nvSpPr>
        <p:spPr>
          <a:xfrm flipH="false" flipV="false" rot="-8793056">
            <a:off x="-5347750" y="6389853"/>
            <a:ext cx="12128005" cy="7794293"/>
          </a:xfrm>
          <a:custGeom>
            <a:avLst/>
            <a:gdLst/>
            <a:ahLst/>
            <a:cxnLst/>
            <a:rect r="r" b="b" t="t" l="l"/>
            <a:pathLst>
              <a:path h="7794293" w="12128005">
                <a:moveTo>
                  <a:pt x="0" y="0"/>
                </a:moveTo>
                <a:lnTo>
                  <a:pt x="12128005" y="0"/>
                </a:lnTo>
                <a:lnTo>
                  <a:pt x="12128005" y="7794294"/>
                </a:lnTo>
                <a:lnTo>
                  <a:pt x="0" y="7794294"/>
                </a:lnTo>
                <a:lnTo>
                  <a:pt x="0" y="0"/>
                </a:lnTo>
                <a:close/>
              </a:path>
            </a:pathLst>
          </a:custGeom>
          <a:blipFill>
            <a:blip r:embed="rId4"/>
            <a:stretch>
              <a:fillRect l="0" t="0" r="0" b="0"/>
            </a:stretch>
          </a:blipFill>
        </p:spPr>
      </p:sp>
      <p:sp>
        <p:nvSpPr>
          <p:cNvPr name="Freeform 9" id="9"/>
          <p:cNvSpPr/>
          <p:nvPr/>
        </p:nvSpPr>
        <p:spPr>
          <a:xfrm flipH="false" flipV="false" rot="1682262">
            <a:off x="-510856" y="6747383"/>
            <a:ext cx="4278998" cy="5219399"/>
          </a:xfrm>
          <a:custGeom>
            <a:avLst/>
            <a:gdLst/>
            <a:ahLst/>
            <a:cxnLst/>
            <a:rect r="r" b="b" t="t" l="l"/>
            <a:pathLst>
              <a:path h="5219399" w="4278998">
                <a:moveTo>
                  <a:pt x="0" y="0"/>
                </a:moveTo>
                <a:lnTo>
                  <a:pt x="4278998" y="0"/>
                </a:lnTo>
                <a:lnTo>
                  <a:pt x="4278998" y="5219399"/>
                </a:lnTo>
                <a:lnTo>
                  <a:pt x="0" y="5219399"/>
                </a:lnTo>
                <a:lnTo>
                  <a:pt x="0" y="0"/>
                </a:lnTo>
                <a:close/>
              </a:path>
            </a:pathLst>
          </a:custGeom>
          <a:blipFill>
            <a:blip r:embed="rId5"/>
            <a:stretch>
              <a:fillRect l="0" t="0" r="0" b="0"/>
            </a:stretch>
          </a:blipFill>
        </p:spPr>
      </p:sp>
      <p:sp>
        <p:nvSpPr>
          <p:cNvPr name="Freeform 10" id="10"/>
          <p:cNvSpPr/>
          <p:nvPr/>
        </p:nvSpPr>
        <p:spPr>
          <a:xfrm flipH="false" flipV="false" rot="1921304">
            <a:off x="10065681" y="-4534537"/>
            <a:ext cx="12128005" cy="7794293"/>
          </a:xfrm>
          <a:custGeom>
            <a:avLst/>
            <a:gdLst/>
            <a:ahLst/>
            <a:cxnLst/>
            <a:rect r="r" b="b" t="t" l="l"/>
            <a:pathLst>
              <a:path h="7794293" w="12128005">
                <a:moveTo>
                  <a:pt x="0" y="0"/>
                </a:moveTo>
                <a:lnTo>
                  <a:pt x="12128006" y="0"/>
                </a:lnTo>
                <a:lnTo>
                  <a:pt x="12128006" y="7794293"/>
                </a:lnTo>
                <a:lnTo>
                  <a:pt x="0" y="7794293"/>
                </a:lnTo>
                <a:lnTo>
                  <a:pt x="0" y="0"/>
                </a:lnTo>
                <a:close/>
              </a:path>
            </a:pathLst>
          </a:custGeom>
          <a:blipFill>
            <a:blip r:embed="rId4"/>
            <a:stretch>
              <a:fillRect l="0" t="0" r="0" b="0"/>
            </a:stretch>
          </a:blipFill>
        </p:spPr>
      </p:sp>
      <p:sp>
        <p:nvSpPr>
          <p:cNvPr name="Freeform 11" id="11"/>
          <p:cNvSpPr/>
          <p:nvPr/>
        </p:nvSpPr>
        <p:spPr>
          <a:xfrm flipH="true" flipV="false" rot="-873034">
            <a:off x="14970934" y="625867"/>
            <a:ext cx="4576731" cy="6869390"/>
          </a:xfrm>
          <a:custGeom>
            <a:avLst/>
            <a:gdLst/>
            <a:ahLst/>
            <a:cxnLst/>
            <a:rect r="r" b="b" t="t" l="l"/>
            <a:pathLst>
              <a:path h="6869390" w="4576731">
                <a:moveTo>
                  <a:pt x="4576732" y="0"/>
                </a:moveTo>
                <a:lnTo>
                  <a:pt x="0" y="0"/>
                </a:lnTo>
                <a:lnTo>
                  <a:pt x="0" y="6869390"/>
                </a:lnTo>
                <a:lnTo>
                  <a:pt x="4576732" y="6869390"/>
                </a:lnTo>
                <a:lnTo>
                  <a:pt x="4576732" y="0"/>
                </a:lnTo>
                <a:close/>
              </a:path>
            </a:pathLst>
          </a:custGeom>
          <a:blipFill>
            <a:blip r:embed="rId6"/>
            <a:stretch>
              <a:fillRect l="0" t="0" r="0" b="0"/>
            </a:stretch>
          </a:blipFill>
        </p:spPr>
      </p:sp>
      <p:sp>
        <p:nvSpPr>
          <p:cNvPr name="Freeform 12" id="12"/>
          <p:cNvSpPr/>
          <p:nvPr/>
        </p:nvSpPr>
        <p:spPr>
          <a:xfrm flipH="false" flipV="false" rot="7306022">
            <a:off x="15507546" y="8590549"/>
            <a:ext cx="3629837" cy="3566315"/>
          </a:xfrm>
          <a:custGeom>
            <a:avLst/>
            <a:gdLst/>
            <a:ahLst/>
            <a:cxnLst/>
            <a:rect r="r" b="b" t="t" l="l"/>
            <a:pathLst>
              <a:path h="3566315" w="3629837">
                <a:moveTo>
                  <a:pt x="0" y="0"/>
                </a:moveTo>
                <a:lnTo>
                  <a:pt x="3629837" y="0"/>
                </a:lnTo>
                <a:lnTo>
                  <a:pt x="3629837" y="3566315"/>
                </a:lnTo>
                <a:lnTo>
                  <a:pt x="0" y="3566315"/>
                </a:lnTo>
                <a:lnTo>
                  <a:pt x="0" y="0"/>
                </a:lnTo>
                <a:close/>
              </a:path>
            </a:pathLst>
          </a:custGeom>
          <a:blipFill>
            <a:blip r:embed="rId7"/>
            <a:stretch>
              <a:fillRect l="0" t="0" r="0" b="0"/>
            </a:stretch>
          </a:blipFill>
        </p:spPr>
      </p:sp>
      <p:sp>
        <p:nvSpPr>
          <p:cNvPr name="Freeform 13" id="13"/>
          <p:cNvSpPr/>
          <p:nvPr/>
        </p:nvSpPr>
        <p:spPr>
          <a:xfrm flipH="false" flipV="false" rot="8175697">
            <a:off x="15933786" y="8168974"/>
            <a:ext cx="4708429" cy="1171222"/>
          </a:xfrm>
          <a:custGeom>
            <a:avLst/>
            <a:gdLst/>
            <a:ahLst/>
            <a:cxnLst/>
            <a:rect r="r" b="b" t="t" l="l"/>
            <a:pathLst>
              <a:path h="1171222" w="4708429">
                <a:moveTo>
                  <a:pt x="0" y="0"/>
                </a:moveTo>
                <a:lnTo>
                  <a:pt x="4708428" y="0"/>
                </a:lnTo>
                <a:lnTo>
                  <a:pt x="4708428" y="1171221"/>
                </a:lnTo>
                <a:lnTo>
                  <a:pt x="0" y="1171221"/>
                </a:lnTo>
                <a:lnTo>
                  <a:pt x="0" y="0"/>
                </a:lnTo>
                <a:close/>
              </a:path>
            </a:pathLst>
          </a:custGeom>
          <a:blipFill>
            <a:blip r:embed="rId8"/>
            <a:stretch>
              <a:fillRect l="0" t="0" r="0" b="0"/>
            </a:stretch>
          </a:blipFill>
        </p:spPr>
      </p:sp>
      <p:sp>
        <p:nvSpPr>
          <p:cNvPr name="Freeform 14" id="14"/>
          <p:cNvSpPr/>
          <p:nvPr/>
        </p:nvSpPr>
        <p:spPr>
          <a:xfrm flipH="false" flipV="false" rot="6794809">
            <a:off x="-1591592" y="-1571446"/>
            <a:ext cx="3183184" cy="4859822"/>
          </a:xfrm>
          <a:custGeom>
            <a:avLst/>
            <a:gdLst/>
            <a:ahLst/>
            <a:cxnLst/>
            <a:rect r="r" b="b" t="t" l="l"/>
            <a:pathLst>
              <a:path h="4859822" w="3183184">
                <a:moveTo>
                  <a:pt x="0" y="0"/>
                </a:moveTo>
                <a:lnTo>
                  <a:pt x="3183184" y="0"/>
                </a:lnTo>
                <a:lnTo>
                  <a:pt x="3183184" y="4859822"/>
                </a:lnTo>
                <a:lnTo>
                  <a:pt x="0" y="4859822"/>
                </a:lnTo>
                <a:lnTo>
                  <a:pt x="0" y="0"/>
                </a:lnTo>
                <a:close/>
              </a:path>
            </a:pathLst>
          </a:custGeom>
          <a:blipFill>
            <a:blip r:embed="rId9"/>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3600693">
            <a:off x="15658833" y="7527931"/>
            <a:ext cx="5816163" cy="4028232"/>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8993439">
            <a:off x="-4226242" y="1052236"/>
            <a:ext cx="5816163" cy="4028232"/>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9" id="9"/>
          <p:cNvSpPr/>
          <p:nvPr/>
        </p:nvSpPr>
        <p:spPr>
          <a:xfrm flipH="false" flipV="false" rot="0">
            <a:off x="228340" y="-2433179"/>
            <a:ext cx="16912832" cy="15671945"/>
          </a:xfrm>
          <a:custGeom>
            <a:avLst/>
            <a:gdLst/>
            <a:ahLst/>
            <a:cxnLst/>
            <a:rect r="r" b="b" t="t" l="l"/>
            <a:pathLst>
              <a:path h="15671945" w="16912832">
                <a:moveTo>
                  <a:pt x="0" y="0"/>
                </a:moveTo>
                <a:lnTo>
                  <a:pt x="16912832" y="0"/>
                </a:lnTo>
                <a:lnTo>
                  <a:pt x="16912832" y="15671945"/>
                </a:lnTo>
                <a:lnTo>
                  <a:pt x="0" y="15671945"/>
                </a:lnTo>
                <a:lnTo>
                  <a:pt x="0" y="0"/>
                </a:lnTo>
                <a:close/>
              </a:path>
            </a:pathLst>
          </a:custGeom>
          <a:blipFill>
            <a:blip r:embed="rId5"/>
            <a:stretch>
              <a:fillRect l="0" t="0" r="0" b="0"/>
            </a:stretch>
          </a:blipFill>
        </p:spPr>
      </p:sp>
      <p:sp>
        <p:nvSpPr>
          <p:cNvPr name="Freeform 10" id="10"/>
          <p:cNvSpPr/>
          <p:nvPr/>
        </p:nvSpPr>
        <p:spPr>
          <a:xfrm flipH="false" flipV="false" rot="-3077383">
            <a:off x="16290432" y="-517516"/>
            <a:ext cx="3529638" cy="5388761"/>
          </a:xfrm>
          <a:custGeom>
            <a:avLst/>
            <a:gdLst/>
            <a:ahLst/>
            <a:cxnLst/>
            <a:rect r="r" b="b" t="t" l="l"/>
            <a:pathLst>
              <a:path h="5388761" w="3529638">
                <a:moveTo>
                  <a:pt x="0" y="0"/>
                </a:moveTo>
                <a:lnTo>
                  <a:pt x="3529638" y="0"/>
                </a:lnTo>
                <a:lnTo>
                  <a:pt x="3529638" y="5388761"/>
                </a:lnTo>
                <a:lnTo>
                  <a:pt x="0" y="5388761"/>
                </a:lnTo>
                <a:lnTo>
                  <a:pt x="0" y="0"/>
                </a:lnTo>
                <a:close/>
              </a:path>
            </a:pathLst>
          </a:custGeom>
          <a:blipFill>
            <a:blip r:embed="rId6"/>
            <a:stretch>
              <a:fillRect l="0" t="0" r="0" b="0"/>
            </a:stretch>
          </a:blipFill>
        </p:spPr>
      </p:sp>
      <p:sp>
        <p:nvSpPr>
          <p:cNvPr name="Freeform 11" id="11"/>
          <p:cNvSpPr/>
          <p:nvPr/>
        </p:nvSpPr>
        <p:spPr>
          <a:xfrm flipH="false" flipV="false" rot="-4808875">
            <a:off x="-2207868" y="-909253"/>
            <a:ext cx="3944942" cy="3875906"/>
          </a:xfrm>
          <a:custGeom>
            <a:avLst/>
            <a:gdLst/>
            <a:ahLst/>
            <a:cxnLst/>
            <a:rect r="r" b="b" t="t" l="l"/>
            <a:pathLst>
              <a:path h="3875906" w="3944942">
                <a:moveTo>
                  <a:pt x="0" y="0"/>
                </a:moveTo>
                <a:lnTo>
                  <a:pt x="3944942" y="0"/>
                </a:lnTo>
                <a:lnTo>
                  <a:pt x="3944942" y="3875906"/>
                </a:lnTo>
                <a:lnTo>
                  <a:pt x="0" y="3875906"/>
                </a:lnTo>
                <a:lnTo>
                  <a:pt x="0" y="0"/>
                </a:lnTo>
                <a:close/>
              </a:path>
            </a:pathLst>
          </a:custGeom>
          <a:blipFill>
            <a:blip r:embed="rId7"/>
            <a:stretch>
              <a:fillRect l="0" t="0" r="0" b="0"/>
            </a:stretch>
          </a:blipFill>
        </p:spPr>
      </p:sp>
      <p:sp>
        <p:nvSpPr>
          <p:cNvPr name="TextBox 12" id="12"/>
          <p:cNvSpPr txBox="true"/>
          <p:nvPr/>
        </p:nvSpPr>
        <p:spPr>
          <a:xfrm rot="0">
            <a:off x="1514903" y="0"/>
            <a:ext cx="14339707" cy="1685925"/>
          </a:xfrm>
          <a:prstGeom prst="rect">
            <a:avLst/>
          </a:prstGeom>
        </p:spPr>
        <p:txBody>
          <a:bodyPr anchor="t" rtlCol="false" tIns="0" lIns="0" bIns="0" rIns="0">
            <a:spAutoFit/>
          </a:bodyPr>
          <a:lstStyle/>
          <a:p>
            <a:pPr algn="ctr" marL="0" indent="0" lvl="0">
              <a:lnSpc>
                <a:spcPts val="13319"/>
              </a:lnSpc>
            </a:pPr>
            <a:r>
              <a:rPr lang="en-US" sz="11100" spc="499">
                <a:solidFill>
                  <a:srgbClr val="605048"/>
                </a:solidFill>
                <a:latin typeface="Carelia Bold"/>
              </a:rPr>
              <a:t>FEATURE SCOPE</a:t>
            </a:r>
          </a:p>
        </p:txBody>
      </p:sp>
      <p:sp>
        <p:nvSpPr>
          <p:cNvPr name="TextBox 13" id="13"/>
          <p:cNvSpPr txBox="true"/>
          <p:nvPr/>
        </p:nvSpPr>
        <p:spPr>
          <a:xfrm rot="0">
            <a:off x="1440180" y="976312"/>
            <a:ext cx="15819120" cy="7609555"/>
          </a:xfrm>
          <a:prstGeom prst="rect">
            <a:avLst/>
          </a:prstGeom>
        </p:spPr>
        <p:txBody>
          <a:bodyPr anchor="t" rtlCol="false" tIns="0" lIns="0" bIns="0" rIns="0">
            <a:spAutoFit/>
          </a:bodyPr>
          <a:lstStyle/>
          <a:p>
            <a:pPr>
              <a:lnSpc>
                <a:spcPts val="2707"/>
              </a:lnSpc>
            </a:pPr>
          </a:p>
          <a:p>
            <a:pPr>
              <a:lnSpc>
                <a:spcPts val="2707"/>
              </a:lnSpc>
            </a:pPr>
          </a:p>
          <a:p>
            <a:pPr>
              <a:lnSpc>
                <a:spcPts val="2707"/>
              </a:lnSpc>
            </a:pPr>
            <a:r>
              <a:rPr lang="en-US" sz="3563">
                <a:solidFill>
                  <a:srgbClr val="605048"/>
                </a:solidFill>
                <a:latin typeface="Glacial Indifference"/>
              </a:rPr>
              <a:t>1. Keystroke Logging: </a:t>
            </a:r>
          </a:p>
          <a:p>
            <a:pPr>
              <a:lnSpc>
                <a:spcPts val="2707"/>
              </a:lnSpc>
            </a:pPr>
          </a:p>
          <a:p>
            <a:pPr>
              <a:lnSpc>
                <a:spcPts val="2707"/>
              </a:lnSpc>
            </a:pPr>
            <a:r>
              <a:rPr lang="en-US" sz="3563">
                <a:solidFill>
                  <a:srgbClr val="605048"/>
                </a:solidFill>
                <a:latin typeface="Glacial Indifference"/>
              </a:rPr>
              <a:t> Capture and record all keystrokes entered by the user.</a:t>
            </a:r>
          </a:p>
          <a:p>
            <a:pPr>
              <a:lnSpc>
                <a:spcPts val="2707"/>
              </a:lnSpc>
            </a:pPr>
          </a:p>
          <a:p>
            <a:pPr>
              <a:lnSpc>
                <a:spcPts val="2707"/>
              </a:lnSpc>
            </a:pPr>
            <a:r>
              <a:rPr lang="en-US" sz="3563">
                <a:solidFill>
                  <a:srgbClr val="605048"/>
                </a:solidFill>
                <a:latin typeface="Glacial Indifference"/>
              </a:rPr>
              <a:t>2. Timestamping: </a:t>
            </a:r>
          </a:p>
          <a:p>
            <a:pPr>
              <a:lnSpc>
                <a:spcPts val="2707"/>
              </a:lnSpc>
            </a:pPr>
          </a:p>
          <a:p>
            <a:pPr>
              <a:lnSpc>
                <a:spcPts val="2707"/>
              </a:lnSpc>
            </a:pPr>
            <a:r>
              <a:rPr lang="en-US" sz="3563">
                <a:solidFill>
                  <a:srgbClr val="605048"/>
                </a:solidFill>
                <a:latin typeface="Glacial Indifference"/>
              </a:rPr>
              <a:t> Include timestamps for each keystroke to track when it was entered.</a:t>
            </a:r>
          </a:p>
          <a:p>
            <a:pPr>
              <a:lnSpc>
                <a:spcPts val="2707"/>
              </a:lnSpc>
            </a:pPr>
          </a:p>
          <a:p>
            <a:pPr>
              <a:lnSpc>
                <a:spcPts val="2707"/>
              </a:lnSpc>
            </a:pPr>
            <a:r>
              <a:rPr lang="en-US" sz="3563">
                <a:solidFill>
                  <a:srgbClr val="605048"/>
                </a:solidFill>
                <a:latin typeface="Glacial Indifference"/>
              </a:rPr>
              <a:t>3. Special Key Handling: </a:t>
            </a:r>
          </a:p>
          <a:p>
            <a:pPr>
              <a:lnSpc>
                <a:spcPts val="2707"/>
              </a:lnSpc>
            </a:pPr>
          </a:p>
          <a:p>
            <a:pPr>
              <a:lnSpc>
                <a:spcPts val="2707"/>
              </a:lnSpc>
            </a:pPr>
            <a:r>
              <a:rPr lang="en-US" sz="3563">
                <a:solidFill>
                  <a:srgbClr val="605048"/>
                </a:solidFill>
                <a:latin typeface="Glacial Indifference"/>
              </a:rPr>
              <a:t> Handle special keys and combinations (e.g., Enter, Ctrl) appropriately.</a:t>
            </a:r>
          </a:p>
          <a:p>
            <a:pPr>
              <a:lnSpc>
                <a:spcPts val="2707"/>
              </a:lnSpc>
            </a:pPr>
          </a:p>
          <a:p>
            <a:pPr>
              <a:lnSpc>
                <a:spcPts val="2707"/>
              </a:lnSpc>
            </a:pPr>
            <a:r>
              <a:rPr lang="en-US" sz="3563">
                <a:solidFill>
                  <a:srgbClr val="605048"/>
                </a:solidFill>
                <a:latin typeface="Glacial Indifference"/>
              </a:rPr>
              <a:t>4. Stealth Mode (Optional):</a:t>
            </a:r>
          </a:p>
          <a:p>
            <a:pPr>
              <a:lnSpc>
                <a:spcPts val="2707"/>
              </a:lnSpc>
            </a:pPr>
          </a:p>
          <a:p>
            <a:pPr>
              <a:lnSpc>
                <a:spcPts val="2707"/>
              </a:lnSpc>
            </a:pPr>
            <a:r>
              <a:rPr lang="en-US" sz="3563">
                <a:solidFill>
                  <a:srgbClr val="605048"/>
                </a:solidFill>
                <a:latin typeface="Glacial Indifference"/>
              </a:rPr>
              <a:t> Ability to run the keylogger stealthily without detection.</a:t>
            </a:r>
          </a:p>
          <a:p>
            <a:pPr>
              <a:lnSpc>
                <a:spcPts val="2707"/>
              </a:lnSpc>
            </a:pPr>
          </a:p>
          <a:p>
            <a:pPr>
              <a:lnSpc>
                <a:spcPts val="2707"/>
              </a:lnSpc>
            </a:pPr>
            <a:r>
              <a:rPr lang="en-US" sz="3563">
                <a:solidFill>
                  <a:srgbClr val="605048"/>
                </a:solidFill>
                <a:latin typeface="Glacial Indifference"/>
              </a:rPr>
              <a:t>5. Log File Management:</a:t>
            </a:r>
          </a:p>
          <a:p>
            <a:pPr>
              <a:lnSpc>
                <a:spcPts val="2707"/>
              </a:lnSpc>
            </a:pPr>
          </a:p>
          <a:p>
            <a:pPr>
              <a:lnSpc>
                <a:spcPts val="2707"/>
              </a:lnSpc>
            </a:pPr>
            <a:r>
              <a:rPr lang="en-US" sz="3563">
                <a:solidFill>
                  <a:srgbClr val="605048"/>
                </a:solidFill>
                <a:latin typeface="Glacial Indifference"/>
              </a:rPr>
              <a:t> Store captured keystrokes in a log file for later analysis.</a:t>
            </a:r>
          </a:p>
          <a:p>
            <a:pPr>
              <a:lnSpc>
                <a:spcPts val="2707"/>
              </a:lnSpc>
            </a:pPr>
          </a:p>
        </p:txBody>
      </p:sp>
      <p:grpSp>
        <p:nvGrpSpPr>
          <p:cNvPr name="Group 14" id="14"/>
          <p:cNvGrpSpPr>
            <a:grpSpLocks noChangeAspect="true"/>
          </p:cNvGrpSpPr>
          <p:nvPr/>
        </p:nvGrpSpPr>
        <p:grpSpPr>
          <a:xfrm rot="6608963">
            <a:off x="-1468618" y="7292079"/>
            <a:ext cx="3393915" cy="5044715"/>
            <a:chOff x="0" y="0"/>
            <a:chExt cx="3175000" cy="4719320"/>
          </a:xfrm>
        </p:grpSpPr>
        <p:sp>
          <p:nvSpPr>
            <p:cNvPr name="Freeform 15" id="15"/>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8"/>
              <a:stretch>
                <a:fillRect l="-113593" t="0" r="-237551" b="0"/>
              </a:stretch>
            </a:blipFill>
          </p:spPr>
        </p:sp>
        <p:sp>
          <p:nvSpPr>
            <p:cNvPr name="Freeform 16" id="16"/>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9"/>
              <a:stretch>
                <a:fillRect l="-4322" t="-3535" r="-518" b="0"/>
              </a:stretch>
            </a:blipFill>
          </p:spPr>
        </p:sp>
      </p:grpSp>
      <p:sp>
        <p:nvSpPr>
          <p:cNvPr name="Freeform 17" id="17"/>
          <p:cNvSpPr/>
          <p:nvPr/>
        </p:nvSpPr>
        <p:spPr>
          <a:xfrm flipH="false" flipV="false" rot="-6584942">
            <a:off x="14857650" y="8789523"/>
            <a:ext cx="3944942" cy="3875906"/>
          </a:xfrm>
          <a:custGeom>
            <a:avLst/>
            <a:gdLst/>
            <a:ahLst/>
            <a:cxnLst/>
            <a:rect r="r" b="b" t="t" l="l"/>
            <a:pathLst>
              <a:path h="3875906" w="3944942">
                <a:moveTo>
                  <a:pt x="0" y="0"/>
                </a:moveTo>
                <a:lnTo>
                  <a:pt x="3944943" y="0"/>
                </a:lnTo>
                <a:lnTo>
                  <a:pt x="3944943" y="3875905"/>
                </a:lnTo>
                <a:lnTo>
                  <a:pt x="0" y="3875905"/>
                </a:lnTo>
                <a:lnTo>
                  <a:pt x="0" y="0"/>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008" y="401456"/>
            <a:ext cx="17947992" cy="9484089"/>
          </a:xfrm>
          <a:custGeom>
            <a:avLst/>
            <a:gdLst/>
            <a:ahLst/>
            <a:cxnLst/>
            <a:rect r="r" b="b" t="t" l="l"/>
            <a:pathLst>
              <a:path h="9484089" w="17947992">
                <a:moveTo>
                  <a:pt x="0" y="0"/>
                </a:moveTo>
                <a:lnTo>
                  <a:pt x="17947992" y="0"/>
                </a:lnTo>
                <a:lnTo>
                  <a:pt x="17947992" y="9484088"/>
                </a:lnTo>
                <a:lnTo>
                  <a:pt x="0" y="9484088"/>
                </a:lnTo>
                <a:lnTo>
                  <a:pt x="0" y="0"/>
                </a:lnTo>
                <a:close/>
              </a:path>
            </a:pathLst>
          </a:custGeom>
          <a:blipFill>
            <a:blip r:embed="rId3"/>
            <a:stretch>
              <a:fillRect l="-83040" t="-170526" r="0" b="-35164"/>
            </a:stretch>
          </a:blipFill>
        </p:spPr>
      </p:sp>
      <p:sp>
        <p:nvSpPr>
          <p:cNvPr name="TextBox 4" id="4"/>
          <p:cNvSpPr txBox="true"/>
          <p:nvPr/>
        </p:nvSpPr>
        <p:spPr>
          <a:xfrm rot="0">
            <a:off x="2751090" y="201431"/>
            <a:ext cx="11143069" cy="1814062"/>
          </a:xfrm>
          <a:prstGeom prst="rect">
            <a:avLst/>
          </a:prstGeom>
        </p:spPr>
        <p:txBody>
          <a:bodyPr anchor="t" rtlCol="false" tIns="0" lIns="0" bIns="0" rIns="0">
            <a:spAutoFit/>
          </a:bodyPr>
          <a:lstStyle/>
          <a:p>
            <a:pPr algn="ctr">
              <a:lnSpc>
                <a:spcPts val="14855"/>
              </a:lnSpc>
              <a:spcBef>
                <a:spcPct val="0"/>
              </a:spcBef>
            </a:pPr>
            <a:r>
              <a:rPr lang="en-US" sz="10610" spc="530">
                <a:solidFill>
                  <a:srgbClr val="605048"/>
                </a:solidFill>
                <a:latin typeface="Carelia"/>
              </a:rPr>
              <a:t>REFRENCES</a:t>
            </a:r>
            <a:r>
              <a:rPr lang="en-US" sz="10610" spc="530">
                <a:solidFill>
                  <a:srgbClr val="605048"/>
                </a:solidFill>
                <a:latin typeface="Carelia"/>
              </a:rPr>
              <a:t> </a:t>
            </a:r>
          </a:p>
        </p:txBody>
      </p:sp>
      <p:sp>
        <p:nvSpPr>
          <p:cNvPr name="TextBox 5" id="5"/>
          <p:cNvSpPr txBox="true"/>
          <p:nvPr/>
        </p:nvSpPr>
        <p:spPr>
          <a:xfrm rot="0">
            <a:off x="757489" y="1563370"/>
            <a:ext cx="17113031" cy="8221460"/>
          </a:xfrm>
          <a:prstGeom prst="rect">
            <a:avLst/>
          </a:prstGeom>
        </p:spPr>
        <p:txBody>
          <a:bodyPr anchor="t" rtlCol="false" tIns="0" lIns="0" bIns="0" rIns="0">
            <a:spAutoFit/>
          </a:bodyPr>
          <a:lstStyle/>
          <a:p>
            <a:pPr>
              <a:lnSpc>
                <a:spcPts val="4123"/>
              </a:lnSpc>
            </a:pPr>
          </a:p>
          <a:p>
            <a:pPr>
              <a:lnSpc>
                <a:spcPts val="4123"/>
              </a:lnSpc>
            </a:pPr>
            <a:r>
              <a:rPr lang="en-US" sz="2945">
                <a:solidFill>
                  <a:srgbClr val="605048"/>
                </a:solidFill>
                <a:latin typeface="Glacial Indifference"/>
              </a:rPr>
              <a:t>S. Li, L., Z. M. Fauzee, N. Zamin, N. Kamarudin, N. A.Sabri, and N. S.Nik Ab Aziz. "An Encrypted Log File Keylogger System for Parental Control." International Journal of Engineering &amp; Technology 7, no. 2.28 (May 16, 2018): 193. http://dx.doi.org/10.14419/ijet.v7i2.28.12910.</a:t>
            </a:r>
          </a:p>
          <a:p>
            <a:pPr>
              <a:lnSpc>
                <a:spcPts val="4123"/>
              </a:lnSpc>
            </a:pPr>
          </a:p>
          <a:p>
            <a:pPr>
              <a:lnSpc>
                <a:spcPts val="4123"/>
              </a:lnSpc>
            </a:pPr>
            <a:r>
              <a:rPr lang="en-US" sz="2945">
                <a:solidFill>
                  <a:srgbClr val="605048"/>
                </a:solidFill>
                <a:latin typeface="Glacial Indifference"/>
              </a:rPr>
              <a:t>Singh, Arjun, Pushpa Choudhary, Akhilesh kumar singh, and Dheerendra kumar tyagi. "Keylogger Detection and Prevention." Journal of Physics: Conference Series 2007, no. 1 (August 1, 2021): 012005. http://dx.doi.org/10.1088/1742-6596/2007/1/012005.</a:t>
            </a:r>
          </a:p>
          <a:p>
            <a:pPr>
              <a:lnSpc>
                <a:spcPts val="4123"/>
              </a:lnSpc>
            </a:pPr>
          </a:p>
          <a:p>
            <a:pPr>
              <a:lnSpc>
                <a:spcPts val="4123"/>
              </a:lnSpc>
            </a:pPr>
            <a:r>
              <a:rPr lang="en-US" sz="2945">
                <a:solidFill>
                  <a:srgbClr val="605048"/>
                </a:solidFill>
                <a:latin typeface="Glacial Indifference"/>
              </a:rPr>
              <a:t>Guryanov, Konstantin V. "THE PROJECT "GUNMAN": FIRST KEYLOGGER." Basis, no. 2 (2020): 79–91. http://dx.doi.org/10.51962/2587-8042_2020_8_79.</a:t>
            </a:r>
          </a:p>
          <a:p>
            <a:pPr>
              <a:lnSpc>
                <a:spcPts val="4123"/>
              </a:lnSpc>
            </a:pPr>
          </a:p>
          <a:p>
            <a:pPr>
              <a:lnSpc>
                <a:spcPts val="4123"/>
              </a:lnSpc>
            </a:pPr>
            <a:r>
              <a:rPr lang="en-US" sz="2945">
                <a:solidFill>
                  <a:srgbClr val="605048"/>
                </a:solidFill>
                <a:latin typeface="Glacial Indifference"/>
              </a:rPr>
              <a:t>Aron, Jacob. "Touchscreen keylogger captures details from your taps." New Scientist 211, no. 2825 (August 2011): 21. http://dx.doi.org/10.1016/s0262-4079(11)61950-7.</a:t>
            </a:r>
          </a:p>
          <a:p>
            <a:pPr>
              <a:lnSpc>
                <a:spcPts val="4123"/>
              </a:lnSpc>
            </a:pPr>
          </a:p>
          <a:p>
            <a:pPr>
              <a:lnSpc>
                <a:spcPts val="4123"/>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275401">
            <a:off x="3222365" y="963515"/>
            <a:ext cx="12070546" cy="8359971"/>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2183834">
            <a:off x="2786027" y="2157359"/>
            <a:ext cx="9169826" cy="6350954"/>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278" r="0" b="-278"/>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a:grpSpLocks noChangeAspect="true"/>
          </p:cNvGrpSpPr>
          <p:nvPr/>
        </p:nvGrpSpPr>
        <p:grpSpPr>
          <a:xfrm rot="-10101156">
            <a:off x="10789186" y="1079477"/>
            <a:ext cx="4921956" cy="7315995"/>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7"/>
              <a:stretch>
                <a:fillRect l="-4322" t="-3535" r="-518" b="0"/>
              </a:stretch>
            </a:blipFill>
          </p:spPr>
        </p:sp>
      </p:grpSp>
      <p:sp>
        <p:nvSpPr>
          <p:cNvPr name="Freeform 12" id="12"/>
          <p:cNvSpPr/>
          <p:nvPr/>
        </p:nvSpPr>
        <p:spPr>
          <a:xfrm flipH="false" flipV="false" rot="-296991">
            <a:off x="3055702" y="1435689"/>
            <a:ext cx="12128005" cy="7794293"/>
          </a:xfrm>
          <a:custGeom>
            <a:avLst/>
            <a:gdLst/>
            <a:ahLst/>
            <a:cxnLst/>
            <a:rect r="r" b="b" t="t" l="l"/>
            <a:pathLst>
              <a:path h="7794293" w="12128005">
                <a:moveTo>
                  <a:pt x="0" y="0"/>
                </a:moveTo>
                <a:lnTo>
                  <a:pt x="12128006" y="0"/>
                </a:lnTo>
                <a:lnTo>
                  <a:pt x="12128006" y="7794293"/>
                </a:lnTo>
                <a:lnTo>
                  <a:pt x="0" y="7794293"/>
                </a:lnTo>
                <a:lnTo>
                  <a:pt x="0" y="0"/>
                </a:lnTo>
                <a:close/>
              </a:path>
            </a:pathLst>
          </a:custGeom>
          <a:blipFill>
            <a:blip r:embed="rId8"/>
            <a:stretch>
              <a:fillRect l="0" t="0" r="0" b="0"/>
            </a:stretch>
          </a:blipFill>
        </p:spPr>
      </p:sp>
      <p:sp>
        <p:nvSpPr>
          <p:cNvPr name="Freeform 13" id="13"/>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9"/>
            <a:stretch>
              <a:fillRect l="0" t="0" r="0" b="0"/>
            </a:stretch>
          </a:blipFill>
        </p:spPr>
      </p:sp>
      <p:sp>
        <p:nvSpPr>
          <p:cNvPr name="Freeform 14" id="14"/>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10"/>
            <a:stretch>
              <a:fillRect l="0" t="0" r="0" b="0"/>
            </a:stretch>
          </a:blipFill>
        </p:spPr>
      </p:sp>
      <p:sp>
        <p:nvSpPr>
          <p:cNvPr name="Freeform 15" id="15"/>
          <p:cNvSpPr/>
          <p:nvPr/>
        </p:nvSpPr>
        <p:spPr>
          <a:xfrm flipH="false" flipV="false" rot="1025603">
            <a:off x="-1458512" y="7218919"/>
            <a:ext cx="4019186" cy="6136162"/>
          </a:xfrm>
          <a:custGeom>
            <a:avLst/>
            <a:gdLst/>
            <a:ahLst/>
            <a:cxnLst/>
            <a:rect r="r" b="b" t="t" l="l"/>
            <a:pathLst>
              <a:path h="6136162" w="4019186">
                <a:moveTo>
                  <a:pt x="0" y="0"/>
                </a:moveTo>
                <a:lnTo>
                  <a:pt x="4019186" y="0"/>
                </a:lnTo>
                <a:lnTo>
                  <a:pt x="4019186" y="6136162"/>
                </a:lnTo>
                <a:lnTo>
                  <a:pt x="0" y="6136162"/>
                </a:lnTo>
                <a:lnTo>
                  <a:pt x="0" y="0"/>
                </a:lnTo>
                <a:close/>
              </a:path>
            </a:pathLst>
          </a:custGeom>
          <a:blipFill>
            <a:blip r:embed="rId11"/>
            <a:stretch>
              <a:fillRect l="0" t="0" r="0" b="0"/>
            </a:stretch>
          </a:blipFill>
        </p:spPr>
      </p:sp>
      <p:sp>
        <p:nvSpPr>
          <p:cNvPr name="Freeform 16" id="16"/>
          <p:cNvSpPr/>
          <p:nvPr/>
        </p:nvSpPr>
        <p:spPr>
          <a:xfrm flipH="false" flipV="false" rot="0">
            <a:off x="15623574" y="7528621"/>
            <a:ext cx="3318508" cy="4047821"/>
          </a:xfrm>
          <a:custGeom>
            <a:avLst/>
            <a:gdLst/>
            <a:ahLst/>
            <a:cxnLst/>
            <a:rect r="r" b="b" t="t" l="l"/>
            <a:pathLst>
              <a:path h="4047821" w="3318508">
                <a:moveTo>
                  <a:pt x="0" y="0"/>
                </a:moveTo>
                <a:lnTo>
                  <a:pt x="3318509" y="0"/>
                </a:lnTo>
                <a:lnTo>
                  <a:pt x="3318509" y="4047821"/>
                </a:lnTo>
                <a:lnTo>
                  <a:pt x="0" y="4047821"/>
                </a:lnTo>
                <a:lnTo>
                  <a:pt x="0" y="0"/>
                </a:lnTo>
                <a:close/>
              </a:path>
            </a:pathLst>
          </a:custGeom>
          <a:blipFill>
            <a:blip r:embed="rId12"/>
            <a:stretch>
              <a:fillRect l="0" t="0" r="0" b="0"/>
            </a:stretch>
          </a:blipFill>
        </p:spPr>
      </p:sp>
      <p:sp>
        <p:nvSpPr>
          <p:cNvPr name="TextBox 17" id="17"/>
          <p:cNvSpPr txBox="true"/>
          <p:nvPr/>
        </p:nvSpPr>
        <p:spPr>
          <a:xfrm rot="-295103">
            <a:off x="4973850" y="3540743"/>
            <a:ext cx="8360231" cy="3490569"/>
          </a:xfrm>
          <a:prstGeom prst="rect">
            <a:avLst/>
          </a:prstGeom>
        </p:spPr>
        <p:txBody>
          <a:bodyPr anchor="t" rtlCol="false" tIns="0" lIns="0" bIns="0" rIns="0">
            <a:spAutoFit/>
          </a:bodyPr>
          <a:lstStyle/>
          <a:p>
            <a:pPr algn="ctr">
              <a:lnSpc>
                <a:spcPts val="13374"/>
              </a:lnSpc>
            </a:pPr>
            <a:r>
              <a:rPr lang="en-US" sz="13647">
                <a:solidFill>
                  <a:srgbClr val="605048"/>
                </a:solidFill>
                <a:latin typeface="Carelia"/>
              </a:rPr>
              <a:t>Thank</a:t>
            </a:r>
          </a:p>
          <a:p>
            <a:pPr algn="ctr">
              <a:lnSpc>
                <a:spcPts val="13374"/>
              </a:lnSpc>
            </a:pPr>
            <a:r>
              <a:rPr lang="en-US" sz="13647">
                <a:solidFill>
                  <a:srgbClr val="605048"/>
                </a:solidFill>
                <a:latin typeface="Carelia"/>
              </a:rPr>
              <a:t>you</a:t>
            </a:r>
          </a:p>
        </p:txBody>
      </p:sp>
      <p:sp>
        <p:nvSpPr>
          <p:cNvPr name="Freeform 18" id="18"/>
          <p:cNvSpPr/>
          <p:nvPr/>
        </p:nvSpPr>
        <p:spPr>
          <a:xfrm flipH="false" flipV="false" rot="27259">
            <a:off x="8362120" y="1566278"/>
            <a:ext cx="891928" cy="908972"/>
          </a:xfrm>
          <a:custGeom>
            <a:avLst/>
            <a:gdLst/>
            <a:ahLst/>
            <a:cxnLst/>
            <a:rect r="r" b="b" t="t" l="l"/>
            <a:pathLst>
              <a:path h="908972" w="891928">
                <a:moveTo>
                  <a:pt x="0" y="0"/>
                </a:moveTo>
                <a:lnTo>
                  <a:pt x="891929" y="0"/>
                </a:lnTo>
                <a:lnTo>
                  <a:pt x="891929" y="908971"/>
                </a:lnTo>
                <a:lnTo>
                  <a:pt x="0" y="908971"/>
                </a:lnTo>
                <a:lnTo>
                  <a:pt x="0" y="0"/>
                </a:lnTo>
                <a:close/>
              </a:path>
            </a:pathLst>
          </a:custGeom>
          <a:blipFill>
            <a:blip r:embed="rId1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1369857">
            <a:off x="-8946082" y="3195344"/>
            <a:ext cx="10934794" cy="7573357"/>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TextBox 6" id="6"/>
          <p:cNvSpPr txBox="true"/>
          <p:nvPr/>
        </p:nvSpPr>
        <p:spPr>
          <a:xfrm rot="0">
            <a:off x="1028700" y="1048018"/>
            <a:ext cx="13971368" cy="1045199"/>
          </a:xfrm>
          <a:prstGeom prst="rect">
            <a:avLst/>
          </a:prstGeom>
        </p:spPr>
        <p:txBody>
          <a:bodyPr anchor="t" rtlCol="false" tIns="0" lIns="0" bIns="0" rIns="0">
            <a:spAutoFit/>
          </a:bodyPr>
          <a:lstStyle/>
          <a:p>
            <a:pPr algn="ctr">
              <a:lnSpc>
                <a:spcPts val="7219"/>
              </a:lnSpc>
            </a:pPr>
            <a:r>
              <a:rPr lang="en-US" sz="9499" spc="256">
                <a:solidFill>
                  <a:srgbClr val="605048"/>
                </a:solidFill>
                <a:latin typeface="Carelia"/>
              </a:rPr>
              <a:t>OVERVIEW</a:t>
            </a:r>
          </a:p>
        </p:txBody>
      </p:sp>
      <p:sp>
        <p:nvSpPr>
          <p:cNvPr name="Freeform 7" id="7"/>
          <p:cNvSpPr/>
          <p:nvPr/>
        </p:nvSpPr>
        <p:spPr>
          <a:xfrm flipH="false" flipV="false" rot="1921304">
            <a:off x="10065681" y="-4534537"/>
            <a:ext cx="12128005" cy="7794293"/>
          </a:xfrm>
          <a:custGeom>
            <a:avLst/>
            <a:gdLst/>
            <a:ahLst/>
            <a:cxnLst/>
            <a:rect r="r" b="b" t="t" l="l"/>
            <a:pathLst>
              <a:path h="7794293" w="12128005">
                <a:moveTo>
                  <a:pt x="0" y="0"/>
                </a:moveTo>
                <a:lnTo>
                  <a:pt x="12128006" y="0"/>
                </a:lnTo>
                <a:lnTo>
                  <a:pt x="12128006" y="7794293"/>
                </a:lnTo>
                <a:lnTo>
                  <a:pt x="0" y="7794293"/>
                </a:lnTo>
                <a:lnTo>
                  <a:pt x="0" y="0"/>
                </a:lnTo>
                <a:close/>
              </a:path>
            </a:pathLst>
          </a:custGeom>
          <a:blipFill>
            <a:blip r:embed="rId5"/>
            <a:stretch>
              <a:fillRect l="0" t="0" r="0" b="0"/>
            </a:stretch>
          </a:blipFill>
        </p:spPr>
      </p:sp>
      <p:sp>
        <p:nvSpPr>
          <p:cNvPr name="Freeform 8" id="8"/>
          <p:cNvSpPr/>
          <p:nvPr/>
        </p:nvSpPr>
        <p:spPr>
          <a:xfrm flipH="false" flipV="false" rot="-8793056">
            <a:off x="-5347750" y="6389853"/>
            <a:ext cx="12128005" cy="7794293"/>
          </a:xfrm>
          <a:custGeom>
            <a:avLst/>
            <a:gdLst/>
            <a:ahLst/>
            <a:cxnLst/>
            <a:rect r="r" b="b" t="t" l="l"/>
            <a:pathLst>
              <a:path h="7794293" w="12128005">
                <a:moveTo>
                  <a:pt x="0" y="0"/>
                </a:moveTo>
                <a:lnTo>
                  <a:pt x="12128005" y="0"/>
                </a:lnTo>
                <a:lnTo>
                  <a:pt x="12128005" y="7794294"/>
                </a:lnTo>
                <a:lnTo>
                  <a:pt x="0" y="7794294"/>
                </a:lnTo>
                <a:lnTo>
                  <a:pt x="0" y="0"/>
                </a:lnTo>
                <a:close/>
              </a:path>
            </a:pathLst>
          </a:custGeom>
          <a:blipFill>
            <a:blip r:embed="rId5"/>
            <a:stretch>
              <a:fillRect l="0" t="0" r="0" b="0"/>
            </a:stretch>
          </a:blipFill>
        </p:spPr>
      </p:sp>
      <p:sp>
        <p:nvSpPr>
          <p:cNvPr name="Freeform 9" id="9"/>
          <p:cNvSpPr/>
          <p:nvPr/>
        </p:nvSpPr>
        <p:spPr>
          <a:xfrm flipH="false" flipV="false" rot="0">
            <a:off x="0" y="6656032"/>
            <a:ext cx="4278998" cy="5219399"/>
          </a:xfrm>
          <a:custGeom>
            <a:avLst/>
            <a:gdLst/>
            <a:ahLst/>
            <a:cxnLst/>
            <a:rect r="r" b="b" t="t" l="l"/>
            <a:pathLst>
              <a:path h="5219399" w="4278998">
                <a:moveTo>
                  <a:pt x="0" y="0"/>
                </a:moveTo>
                <a:lnTo>
                  <a:pt x="4278998" y="0"/>
                </a:lnTo>
                <a:lnTo>
                  <a:pt x="4278998" y="5219400"/>
                </a:lnTo>
                <a:lnTo>
                  <a:pt x="0" y="5219400"/>
                </a:lnTo>
                <a:lnTo>
                  <a:pt x="0" y="0"/>
                </a:lnTo>
                <a:close/>
              </a:path>
            </a:pathLst>
          </a:custGeom>
          <a:blipFill>
            <a:blip r:embed="rId6"/>
            <a:stretch>
              <a:fillRect l="0" t="0" r="0" b="0"/>
            </a:stretch>
          </a:blipFill>
        </p:spPr>
      </p:sp>
      <p:grpSp>
        <p:nvGrpSpPr>
          <p:cNvPr name="Group 10" id="10"/>
          <p:cNvGrpSpPr>
            <a:grpSpLocks noChangeAspect="true"/>
          </p:cNvGrpSpPr>
          <p:nvPr/>
        </p:nvGrpSpPr>
        <p:grpSpPr>
          <a:xfrm rot="-9081209">
            <a:off x="10884922" y="-7592967"/>
            <a:ext cx="4921956" cy="7315995"/>
            <a:chOff x="0" y="0"/>
            <a:chExt cx="3175000" cy="4719320"/>
          </a:xfrm>
        </p:grpSpPr>
        <p:sp>
          <p:nvSpPr>
            <p:cNvPr name="Freeform 11" id="11"/>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7"/>
              <a:stretch>
                <a:fillRect l="-113593" t="0" r="-237551" b="0"/>
              </a:stretch>
            </a:blipFill>
          </p:spPr>
        </p:sp>
        <p:sp>
          <p:nvSpPr>
            <p:cNvPr name="Freeform 12" id="12"/>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8"/>
              <a:stretch>
                <a:fillRect l="-4322" t="-3535" r="-518" b="0"/>
              </a:stretch>
            </a:blipFill>
          </p:spPr>
        </p:sp>
      </p:grpSp>
      <p:sp>
        <p:nvSpPr>
          <p:cNvPr name="Freeform 13" id="13"/>
          <p:cNvSpPr/>
          <p:nvPr/>
        </p:nvSpPr>
        <p:spPr>
          <a:xfrm flipH="true" flipV="false" rot="-873034">
            <a:off x="14970934" y="625867"/>
            <a:ext cx="4576731" cy="6869390"/>
          </a:xfrm>
          <a:custGeom>
            <a:avLst/>
            <a:gdLst/>
            <a:ahLst/>
            <a:cxnLst/>
            <a:rect r="r" b="b" t="t" l="l"/>
            <a:pathLst>
              <a:path h="6869390" w="4576731">
                <a:moveTo>
                  <a:pt x="4576732" y="0"/>
                </a:moveTo>
                <a:lnTo>
                  <a:pt x="0" y="0"/>
                </a:lnTo>
                <a:lnTo>
                  <a:pt x="0" y="6869390"/>
                </a:lnTo>
                <a:lnTo>
                  <a:pt x="4576732" y="6869390"/>
                </a:lnTo>
                <a:lnTo>
                  <a:pt x="4576732" y="0"/>
                </a:lnTo>
                <a:close/>
              </a:path>
            </a:pathLst>
          </a:custGeom>
          <a:blipFill>
            <a:blip r:embed="rId9"/>
            <a:stretch>
              <a:fillRect l="0" t="0" r="0" b="0"/>
            </a:stretch>
          </a:blipFill>
        </p:spPr>
      </p:sp>
      <p:sp>
        <p:nvSpPr>
          <p:cNvPr name="Freeform 14" id="14"/>
          <p:cNvSpPr/>
          <p:nvPr/>
        </p:nvSpPr>
        <p:spPr>
          <a:xfrm flipH="false" flipV="false" rot="8175697">
            <a:off x="15933786" y="8168974"/>
            <a:ext cx="4708429" cy="1171222"/>
          </a:xfrm>
          <a:custGeom>
            <a:avLst/>
            <a:gdLst/>
            <a:ahLst/>
            <a:cxnLst/>
            <a:rect r="r" b="b" t="t" l="l"/>
            <a:pathLst>
              <a:path h="1171222" w="4708429">
                <a:moveTo>
                  <a:pt x="0" y="0"/>
                </a:moveTo>
                <a:lnTo>
                  <a:pt x="4708428" y="0"/>
                </a:lnTo>
                <a:lnTo>
                  <a:pt x="4708428" y="1171221"/>
                </a:lnTo>
                <a:lnTo>
                  <a:pt x="0" y="1171221"/>
                </a:lnTo>
                <a:lnTo>
                  <a:pt x="0" y="0"/>
                </a:lnTo>
                <a:close/>
              </a:path>
            </a:pathLst>
          </a:custGeom>
          <a:blipFill>
            <a:blip r:embed="rId10"/>
            <a:stretch>
              <a:fillRect l="0" t="0" r="0" b="0"/>
            </a:stretch>
          </a:blipFill>
        </p:spPr>
      </p:sp>
      <p:sp>
        <p:nvSpPr>
          <p:cNvPr name="Freeform 15" id="15"/>
          <p:cNvSpPr/>
          <p:nvPr/>
        </p:nvSpPr>
        <p:spPr>
          <a:xfrm flipH="false" flipV="false" rot="7306022">
            <a:off x="15507546" y="8590549"/>
            <a:ext cx="3629837" cy="3566315"/>
          </a:xfrm>
          <a:custGeom>
            <a:avLst/>
            <a:gdLst/>
            <a:ahLst/>
            <a:cxnLst/>
            <a:rect r="r" b="b" t="t" l="l"/>
            <a:pathLst>
              <a:path h="3566315" w="3629837">
                <a:moveTo>
                  <a:pt x="0" y="0"/>
                </a:moveTo>
                <a:lnTo>
                  <a:pt x="3629837" y="0"/>
                </a:lnTo>
                <a:lnTo>
                  <a:pt x="3629837" y="3566315"/>
                </a:lnTo>
                <a:lnTo>
                  <a:pt x="0" y="3566315"/>
                </a:lnTo>
                <a:lnTo>
                  <a:pt x="0" y="0"/>
                </a:lnTo>
                <a:close/>
              </a:path>
            </a:pathLst>
          </a:custGeom>
          <a:blipFill>
            <a:blip r:embed="rId11"/>
            <a:stretch>
              <a:fillRect l="0" t="0" r="0" b="0"/>
            </a:stretch>
          </a:blipFill>
        </p:spPr>
      </p:sp>
      <p:sp>
        <p:nvSpPr>
          <p:cNvPr name="TextBox 16" id="16"/>
          <p:cNvSpPr txBox="true"/>
          <p:nvPr/>
        </p:nvSpPr>
        <p:spPr>
          <a:xfrm rot="0">
            <a:off x="4278998" y="2197992"/>
            <a:ext cx="12610481" cy="7003345"/>
          </a:xfrm>
          <a:prstGeom prst="rect">
            <a:avLst/>
          </a:prstGeom>
        </p:spPr>
        <p:txBody>
          <a:bodyPr anchor="t" rtlCol="false" tIns="0" lIns="0" bIns="0" rIns="0">
            <a:spAutoFit/>
          </a:bodyPr>
          <a:lstStyle/>
          <a:p>
            <a:pPr marL="950553" indent="-475277" lvl="1">
              <a:lnSpc>
                <a:spcPts val="6163"/>
              </a:lnSpc>
              <a:buFont typeface="Arial"/>
              <a:buChar char="•"/>
            </a:pPr>
            <a:r>
              <a:rPr lang="en-US" sz="4402">
                <a:solidFill>
                  <a:srgbClr val="01070A"/>
                </a:solidFill>
                <a:latin typeface="Canva Sans"/>
              </a:rPr>
              <a:t>Problem Statement </a:t>
            </a:r>
          </a:p>
          <a:p>
            <a:pPr marL="950553" indent="-475277" lvl="1">
              <a:lnSpc>
                <a:spcPts val="6163"/>
              </a:lnSpc>
              <a:buFont typeface="Arial"/>
              <a:buChar char="•"/>
            </a:pPr>
            <a:r>
              <a:rPr lang="en-US" sz="4402">
                <a:solidFill>
                  <a:srgbClr val="01070A"/>
                </a:solidFill>
                <a:latin typeface="Canva Sans"/>
              </a:rPr>
              <a:t>Proposed System</a:t>
            </a:r>
          </a:p>
          <a:p>
            <a:pPr marL="950553" indent="-475277" lvl="1">
              <a:lnSpc>
                <a:spcPts val="6163"/>
              </a:lnSpc>
              <a:buFont typeface="Arial"/>
              <a:buChar char="•"/>
            </a:pPr>
            <a:r>
              <a:rPr lang="en-US" sz="4402">
                <a:solidFill>
                  <a:srgbClr val="01070A"/>
                </a:solidFill>
                <a:latin typeface="Canva Sans"/>
              </a:rPr>
              <a:t>System Development Approach </a:t>
            </a:r>
          </a:p>
          <a:p>
            <a:pPr marL="950553" indent="-475277" lvl="1">
              <a:lnSpc>
                <a:spcPts val="6163"/>
              </a:lnSpc>
              <a:buFont typeface="Arial"/>
              <a:buChar char="•"/>
            </a:pPr>
            <a:r>
              <a:rPr lang="en-US" sz="4402">
                <a:solidFill>
                  <a:srgbClr val="01070A"/>
                </a:solidFill>
                <a:latin typeface="Canva Sans"/>
              </a:rPr>
              <a:t>Algorithm </a:t>
            </a:r>
          </a:p>
          <a:p>
            <a:pPr marL="950553" indent="-475277" lvl="1">
              <a:lnSpc>
                <a:spcPts val="6163"/>
              </a:lnSpc>
              <a:buFont typeface="Arial"/>
              <a:buChar char="•"/>
            </a:pPr>
            <a:r>
              <a:rPr lang="en-US" sz="4402">
                <a:solidFill>
                  <a:srgbClr val="01070A"/>
                </a:solidFill>
                <a:latin typeface="Canva Sans"/>
              </a:rPr>
              <a:t>Deployment  </a:t>
            </a:r>
          </a:p>
          <a:p>
            <a:pPr marL="950553" indent="-475277" lvl="1">
              <a:lnSpc>
                <a:spcPts val="6163"/>
              </a:lnSpc>
              <a:buFont typeface="Arial"/>
              <a:buChar char="•"/>
            </a:pPr>
            <a:r>
              <a:rPr lang="en-US" sz="4402">
                <a:solidFill>
                  <a:srgbClr val="01070A"/>
                </a:solidFill>
                <a:latin typeface="Canva Sans"/>
              </a:rPr>
              <a:t>Result</a:t>
            </a:r>
          </a:p>
          <a:p>
            <a:pPr marL="950553" indent="-475277" lvl="1">
              <a:lnSpc>
                <a:spcPts val="6163"/>
              </a:lnSpc>
              <a:buFont typeface="Arial"/>
              <a:buChar char="•"/>
            </a:pPr>
            <a:r>
              <a:rPr lang="en-US" sz="4402">
                <a:solidFill>
                  <a:srgbClr val="01070A"/>
                </a:solidFill>
                <a:latin typeface="Canva Sans"/>
              </a:rPr>
              <a:t>Conclusion</a:t>
            </a:r>
          </a:p>
          <a:p>
            <a:pPr marL="950553" indent="-475277" lvl="1">
              <a:lnSpc>
                <a:spcPts val="6163"/>
              </a:lnSpc>
              <a:buFont typeface="Arial"/>
              <a:buChar char="•"/>
            </a:pPr>
            <a:r>
              <a:rPr lang="en-US" sz="4402">
                <a:solidFill>
                  <a:srgbClr val="01070A"/>
                </a:solidFill>
                <a:latin typeface="Canva Sans"/>
              </a:rPr>
              <a:t>Future Scope</a:t>
            </a:r>
          </a:p>
          <a:p>
            <a:pPr marL="950553" indent="-475277" lvl="1">
              <a:lnSpc>
                <a:spcPts val="6163"/>
              </a:lnSpc>
              <a:buFont typeface="Arial"/>
              <a:buChar char="•"/>
            </a:pPr>
            <a:r>
              <a:rPr lang="en-US" sz="4402">
                <a:solidFill>
                  <a:srgbClr val="01070A"/>
                </a:solidFill>
                <a:latin typeface="Canva Sans"/>
              </a:rPr>
              <a:t>References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1811569">
            <a:off x="15851568" y="6176323"/>
            <a:ext cx="4146901" cy="6163954"/>
            <a:chOff x="0" y="0"/>
            <a:chExt cx="3175000" cy="4719320"/>
          </a:xfrm>
        </p:grpSpPr>
        <p:sp>
          <p:nvSpPr>
            <p:cNvPr name="Freeform 4" id="4"/>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6" id="6"/>
          <p:cNvGrpSpPr>
            <a:grpSpLocks noChangeAspect="true"/>
          </p:cNvGrpSpPr>
          <p:nvPr/>
        </p:nvGrpSpPr>
        <p:grpSpPr>
          <a:xfrm rot="-4946767">
            <a:off x="-2553911" y="546196"/>
            <a:ext cx="14011226" cy="9704071"/>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0" t="0" r="0" b="0"/>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grpSp>
        <p:nvGrpSpPr>
          <p:cNvPr name="Group 9" id="9"/>
          <p:cNvGrpSpPr>
            <a:grpSpLocks noChangeAspect="true"/>
          </p:cNvGrpSpPr>
          <p:nvPr/>
        </p:nvGrpSpPr>
        <p:grpSpPr>
          <a:xfrm rot="6375558">
            <a:off x="580266" y="-1593540"/>
            <a:ext cx="5260564" cy="7819303"/>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12" id="12"/>
          <p:cNvGrpSpPr>
            <a:grpSpLocks noChangeAspect="true"/>
          </p:cNvGrpSpPr>
          <p:nvPr/>
        </p:nvGrpSpPr>
        <p:grpSpPr>
          <a:xfrm rot="-7307119">
            <a:off x="-767933" y="2977766"/>
            <a:ext cx="10902197" cy="7550781"/>
            <a:chOff x="0" y="0"/>
            <a:chExt cx="3429000" cy="2374900"/>
          </a:xfrm>
        </p:grpSpPr>
        <p:sp>
          <p:nvSpPr>
            <p:cNvPr name="Freeform 13" id="13"/>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l="0" t="-278" r="0" b="-278"/>
              </a:stretch>
            </a:blipFill>
          </p:spPr>
        </p:sp>
        <p:sp>
          <p:nvSpPr>
            <p:cNvPr name="Freeform 14" id="14"/>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name="Freeform 15" id="15"/>
          <p:cNvSpPr/>
          <p:nvPr/>
        </p:nvSpPr>
        <p:spPr>
          <a:xfrm flipH="false" flipV="false" rot="-5420276">
            <a:off x="4944900" y="-3054815"/>
            <a:ext cx="9255763" cy="16650173"/>
          </a:xfrm>
          <a:custGeom>
            <a:avLst/>
            <a:gdLst/>
            <a:ahLst/>
            <a:cxnLst/>
            <a:rect r="r" b="b" t="t" l="l"/>
            <a:pathLst>
              <a:path h="16650173" w="9255763">
                <a:moveTo>
                  <a:pt x="0" y="0"/>
                </a:moveTo>
                <a:lnTo>
                  <a:pt x="9255762" y="0"/>
                </a:lnTo>
                <a:lnTo>
                  <a:pt x="9255762" y="16650173"/>
                </a:lnTo>
                <a:lnTo>
                  <a:pt x="0" y="16650173"/>
                </a:lnTo>
                <a:lnTo>
                  <a:pt x="0" y="0"/>
                </a:lnTo>
                <a:close/>
              </a:path>
            </a:pathLst>
          </a:custGeom>
          <a:blipFill>
            <a:blip r:embed="rId8"/>
            <a:stretch>
              <a:fillRect l="-54571" t="0" r="-54571" b="0"/>
            </a:stretch>
          </a:blipFill>
        </p:spPr>
      </p:sp>
      <p:sp>
        <p:nvSpPr>
          <p:cNvPr name="TextBox 16" id="16"/>
          <p:cNvSpPr txBox="true"/>
          <p:nvPr/>
        </p:nvSpPr>
        <p:spPr>
          <a:xfrm rot="0">
            <a:off x="3468808" y="1267935"/>
            <a:ext cx="14048751" cy="1048177"/>
          </a:xfrm>
          <a:prstGeom prst="rect">
            <a:avLst/>
          </a:prstGeom>
        </p:spPr>
        <p:txBody>
          <a:bodyPr anchor="t" rtlCol="false" tIns="0" lIns="0" bIns="0" rIns="0">
            <a:spAutoFit/>
          </a:bodyPr>
          <a:lstStyle/>
          <a:p>
            <a:pPr>
              <a:lnSpc>
                <a:spcPts val="7966"/>
              </a:lnSpc>
            </a:pPr>
            <a:r>
              <a:rPr lang="en-US" sz="8129">
                <a:solidFill>
                  <a:srgbClr val="01070A"/>
                </a:solidFill>
                <a:latin typeface="Carelia"/>
              </a:rPr>
              <a:t>PROBLEM STATEMENT</a:t>
            </a:r>
          </a:p>
        </p:txBody>
      </p:sp>
      <p:sp>
        <p:nvSpPr>
          <p:cNvPr name="TextBox 17" id="17"/>
          <p:cNvSpPr txBox="true"/>
          <p:nvPr/>
        </p:nvSpPr>
        <p:spPr>
          <a:xfrm rot="-15471">
            <a:off x="3475020" y="2940822"/>
            <a:ext cx="14036328" cy="2963446"/>
          </a:xfrm>
          <a:prstGeom prst="rect">
            <a:avLst/>
          </a:prstGeom>
        </p:spPr>
        <p:txBody>
          <a:bodyPr anchor="t" rtlCol="false" tIns="0" lIns="0" bIns="0" rIns="0">
            <a:spAutoFit/>
          </a:bodyPr>
          <a:lstStyle/>
          <a:p>
            <a:pPr>
              <a:lnSpc>
                <a:spcPts val="5762"/>
              </a:lnSpc>
            </a:pPr>
            <a:r>
              <a:rPr lang="en-US" sz="4001">
                <a:solidFill>
                  <a:srgbClr val="01070A"/>
                </a:solidFill>
                <a:latin typeface="Times New Roman Bold"/>
              </a:rPr>
              <a:t>Insider Attacks: Employees with malicious intent</a:t>
            </a:r>
          </a:p>
          <a:p>
            <a:pPr>
              <a:lnSpc>
                <a:spcPts val="5762"/>
              </a:lnSpc>
            </a:pPr>
            <a:r>
              <a:rPr lang="en-US" sz="4001">
                <a:solidFill>
                  <a:srgbClr val="01070A"/>
                </a:solidFill>
                <a:latin typeface="Times New Roman Bold"/>
              </a:rPr>
              <a:t>may deliberately compromise systems, install unauthorized software, or engage in activities that disrupt operations or compromise data integrity.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2106777" y="259588"/>
            <a:ext cx="14722090" cy="1899285"/>
          </a:xfrm>
          <a:prstGeom prst="rect">
            <a:avLst/>
          </a:prstGeom>
        </p:spPr>
        <p:txBody>
          <a:bodyPr anchor="t" rtlCol="false" tIns="0" lIns="0" bIns="0" rIns="0">
            <a:spAutoFit/>
          </a:bodyPr>
          <a:lstStyle/>
          <a:p>
            <a:pPr algn="ctr" marL="0" indent="0" lvl="0">
              <a:lnSpc>
                <a:spcPts val="15539"/>
              </a:lnSpc>
              <a:spcBef>
                <a:spcPct val="0"/>
              </a:spcBef>
            </a:pPr>
            <a:r>
              <a:rPr lang="en-US" sz="11100">
                <a:solidFill>
                  <a:srgbClr val="605048"/>
                </a:solidFill>
                <a:latin typeface="Carelia"/>
              </a:rPr>
              <a:t>PROPOSED SYSTEM</a:t>
            </a:r>
          </a:p>
        </p:txBody>
      </p:sp>
      <p:sp>
        <p:nvSpPr>
          <p:cNvPr name="Freeform 4" id="4"/>
          <p:cNvSpPr/>
          <p:nvPr/>
        </p:nvSpPr>
        <p:spPr>
          <a:xfrm flipH="false" flipV="false" rot="4081896">
            <a:off x="14150901" y="-2279129"/>
            <a:ext cx="12128005" cy="7794293"/>
          </a:xfrm>
          <a:custGeom>
            <a:avLst/>
            <a:gdLst/>
            <a:ahLst/>
            <a:cxnLst/>
            <a:rect r="r" b="b" t="t" l="l"/>
            <a:pathLst>
              <a:path h="7794293" w="12128005">
                <a:moveTo>
                  <a:pt x="0" y="0"/>
                </a:moveTo>
                <a:lnTo>
                  <a:pt x="12128006" y="0"/>
                </a:lnTo>
                <a:lnTo>
                  <a:pt x="12128006" y="7794293"/>
                </a:lnTo>
                <a:lnTo>
                  <a:pt x="0" y="7794293"/>
                </a:lnTo>
                <a:lnTo>
                  <a:pt x="0" y="0"/>
                </a:lnTo>
                <a:close/>
              </a:path>
            </a:pathLst>
          </a:custGeom>
          <a:blipFill>
            <a:blip r:embed="rId3"/>
            <a:stretch>
              <a:fillRect l="0" t="0" r="0" b="0"/>
            </a:stretch>
          </a:blipFill>
        </p:spPr>
      </p:sp>
      <p:sp>
        <p:nvSpPr>
          <p:cNvPr name="Freeform 5" id="5"/>
          <p:cNvSpPr/>
          <p:nvPr/>
        </p:nvSpPr>
        <p:spPr>
          <a:xfrm flipH="false" flipV="false" rot="6794809">
            <a:off x="-1591592" y="-1571446"/>
            <a:ext cx="3183184" cy="4859822"/>
          </a:xfrm>
          <a:custGeom>
            <a:avLst/>
            <a:gdLst/>
            <a:ahLst/>
            <a:cxnLst/>
            <a:rect r="r" b="b" t="t" l="l"/>
            <a:pathLst>
              <a:path h="4859822" w="3183184">
                <a:moveTo>
                  <a:pt x="0" y="0"/>
                </a:moveTo>
                <a:lnTo>
                  <a:pt x="3183184" y="0"/>
                </a:lnTo>
                <a:lnTo>
                  <a:pt x="3183184" y="4859822"/>
                </a:lnTo>
                <a:lnTo>
                  <a:pt x="0" y="4859822"/>
                </a:lnTo>
                <a:lnTo>
                  <a:pt x="0" y="0"/>
                </a:lnTo>
                <a:close/>
              </a:path>
            </a:pathLst>
          </a:custGeom>
          <a:blipFill>
            <a:blip r:embed="rId4"/>
            <a:stretch>
              <a:fillRect l="0" t="0" r="0" b="0"/>
            </a:stretch>
          </a:blipFill>
        </p:spPr>
      </p:sp>
      <p:sp>
        <p:nvSpPr>
          <p:cNvPr name="TextBox 6" id="6"/>
          <p:cNvSpPr txBox="true"/>
          <p:nvPr/>
        </p:nvSpPr>
        <p:spPr>
          <a:xfrm rot="0">
            <a:off x="1205668" y="2813887"/>
            <a:ext cx="16053632" cy="6831803"/>
          </a:xfrm>
          <a:prstGeom prst="rect">
            <a:avLst/>
          </a:prstGeom>
        </p:spPr>
        <p:txBody>
          <a:bodyPr anchor="t" rtlCol="false" tIns="0" lIns="0" bIns="0" rIns="0">
            <a:spAutoFit/>
          </a:bodyPr>
          <a:lstStyle/>
          <a:p>
            <a:pPr>
              <a:lnSpc>
                <a:spcPts val="3657"/>
              </a:lnSpc>
            </a:pPr>
            <a:r>
              <a:rPr lang="en-US" sz="2631" spc="57">
                <a:solidFill>
                  <a:srgbClr val="605048"/>
                </a:solidFill>
                <a:latin typeface="Carelia"/>
              </a:rPr>
              <a:t>1. User Access Controls: Enforce strict access controls to limit employees' permissions based on their roles and responsibilities.</a:t>
            </a:r>
          </a:p>
          <a:p>
            <a:pPr>
              <a:lnSpc>
                <a:spcPts val="3657"/>
              </a:lnSpc>
            </a:pPr>
          </a:p>
          <a:p>
            <a:pPr>
              <a:lnSpc>
                <a:spcPts val="3657"/>
              </a:lnSpc>
            </a:pPr>
            <a:r>
              <a:rPr lang="en-US" sz="2631" spc="57">
                <a:solidFill>
                  <a:srgbClr val="605048"/>
                </a:solidFill>
                <a:latin typeface="Carelia"/>
              </a:rPr>
              <a:t>2. Activity Monitoring: Implement continuous monitoring of employee actions using security tools and logging mechanisms.</a:t>
            </a:r>
          </a:p>
          <a:p>
            <a:pPr>
              <a:lnSpc>
                <a:spcPts val="3657"/>
              </a:lnSpc>
            </a:pPr>
          </a:p>
          <a:p>
            <a:pPr>
              <a:lnSpc>
                <a:spcPts val="3657"/>
              </a:lnSpc>
            </a:pPr>
            <a:r>
              <a:rPr lang="en-US" sz="2631" spc="57">
                <a:solidFill>
                  <a:srgbClr val="605048"/>
                </a:solidFill>
                <a:latin typeface="Carelia"/>
              </a:rPr>
              <a:t>3. Regular Audits: Conduct periodic audits of system logs and user activities to identify suspicious behavior and unauthorized software installations.</a:t>
            </a:r>
          </a:p>
          <a:p>
            <a:pPr>
              <a:lnSpc>
                <a:spcPts val="3657"/>
              </a:lnSpc>
            </a:pPr>
          </a:p>
          <a:p>
            <a:pPr>
              <a:lnSpc>
                <a:spcPts val="3657"/>
              </a:lnSpc>
            </a:pPr>
            <a:r>
              <a:rPr lang="en-US" sz="2631" spc="57">
                <a:solidFill>
                  <a:srgbClr val="605048"/>
                </a:solidFill>
                <a:latin typeface="Carelia"/>
              </a:rPr>
              <a:t>4. Incident Response Plan: Develop a comprehensive incident response plan to address insider attacks promptly and minimize their impact on operations.</a:t>
            </a:r>
          </a:p>
          <a:p>
            <a:pPr>
              <a:lnSpc>
                <a:spcPts val="3657"/>
              </a:lnSpc>
            </a:pPr>
          </a:p>
          <a:p>
            <a:pPr>
              <a:lnSpc>
                <a:spcPts val="3657"/>
              </a:lnSpc>
            </a:pPr>
            <a:r>
              <a:rPr lang="en-US" sz="2631" spc="57">
                <a:solidFill>
                  <a:srgbClr val="605048"/>
                </a:solidFill>
                <a:latin typeface="Carelia"/>
              </a:rPr>
              <a:t>5. Cybersecurity Awareness Training: Provide ongoing training to employees to raise awareness about insider threats and educate them on best practices for maintaining data integrity and security.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69797" y="419568"/>
            <a:ext cx="16019562" cy="10285890"/>
          </a:xfrm>
          <a:custGeom>
            <a:avLst/>
            <a:gdLst/>
            <a:ahLst/>
            <a:cxnLst/>
            <a:rect r="r" b="b" t="t" l="l"/>
            <a:pathLst>
              <a:path h="10285890" w="16019562">
                <a:moveTo>
                  <a:pt x="0" y="0"/>
                </a:moveTo>
                <a:lnTo>
                  <a:pt x="16019562" y="0"/>
                </a:lnTo>
                <a:lnTo>
                  <a:pt x="16019562" y="10285890"/>
                </a:lnTo>
                <a:lnTo>
                  <a:pt x="0" y="10285890"/>
                </a:lnTo>
                <a:lnTo>
                  <a:pt x="0" y="0"/>
                </a:lnTo>
                <a:close/>
              </a:path>
            </a:pathLst>
          </a:custGeom>
          <a:blipFill>
            <a:blip r:embed="rId3"/>
            <a:stretch>
              <a:fillRect l="0" t="-12157" r="0" b="-2292"/>
            </a:stretch>
          </a:blipFill>
        </p:spPr>
      </p:sp>
      <p:sp>
        <p:nvSpPr>
          <p:cNvPr name="TextBox 4" id="4"/>
          <p:cNvSpPr txBox="true"/>
          <p:nvPr/>
        </p:nvSpPr>
        <p:spPr>
          <a:xfrm rot="0">
            <a:off x="1287333" y="773868"/>
            <a:ext cx="15784490" cy="960849"/>
          </a:xfrm>
          <a:prstGeom prst="rect">
            <a:avLst/>
          </a:prstGeom>
        </p:spPr>
        <p:txBody>
          <a:bodyPr anchor="t" rtlCol="false" tIns="0" lIns="0" bIns="0" rIns="0">
            <a:spAutoFit/>
          </a:bodyPr>
          <a:lstStyle/>
          <a:p>
            <a:pPr algn="ctr" marL="0" indent="0" lvl="0">
              <a:lnSpc>
                <a:spcPts val="7495"/>
              </a:lnSpc>
            </a:pPr>
            <a:r>
              <a:rPr lang="en-US" sz="6632" spc="39">
                <a:solidFill>
                  <a:srgbClr val="605048"/>
                </a:solidFill>
                <a:latin typeface="Carelia Bold"/>
              </a:rPr>
              <a:t>SYSTEM DEVELOPMENT APPROACH</a:t>
            </a:r>
            <a:r>
              <a:rPr lang="en-US" sz="6632" spc="39">
                <a:solidFill>
                  <a:srgbClr val="605048"/>
                </a:solidFill>
                <a:latin typeface="Carelia Bold"/>
              </a:rPr>
              <a:t> </a:t>
            </a:r>
          </a:p>
        </p:txBody>
      </p:sp>
      <p:sp>
        <p:nvSpPr>
          <p:cNvPr name="Freeform 5" id="5"/>
          <p:cNvSpPr/>
          <p:nvPr/>
        </p:nvSpPr>
        <p:spPr>
          <a:xfrm flipH="false" flipV="false" rot="8718388">
            <a:off x="11706094" y="6808311"/>
            <a:ext cx="12128005" cy="7794293"/>
          </a:xfrm>
          <a:custGeom>
            <a:avLst/>
            <a:gdLst/>
            <a:ahLst/>
            <a:cxnLst/>
            <a:rect r="r" b="b" t="t" l="l"/>
            <a:pathLst>
              <a:path h="7794293" w="12128005">
                <a:moveTo>
                  <a:pt x="0" y="0"/>
                </a:moveTo>
                <a:lnTo>
                  <a:pt x="12128005" y="0"/>
                </a:lnTo>
                <a:lnTo>
                  <a:pt x="12128005" y="7794294"/>
                </a:lnTo>
                <a:lnTo>
                  <a:pt x="0" y="7794294"/>
                </a:lnTo>
                <a:lnTo>
                  <a:pt x="0" y="0"/>
                </a:lnTo>
                <a:close/>
              </a:path>
            </a:pathLst>
          </a:custGeom>
          <a:blipFill>
            <a:blip r:embed="rId4"/>
            <a:stretch>
              <a:fillRect l="0" t="0" r="0" b="0"/>
            </a:stretch>
          </a:blipFill>
        </p:spPr>
      </p:sp>
      <p:sp>
        <p:nvSpPr>
          <p:cNvPr name="Freeform 6" id="6"/>
          <p:cNvSpPr/>
          <p:nvPr/>
        </p:nvSpPr>
        <p:spPr>
          <a:xfrm flipH="false" flipV="false" rot="-3251596">
            <a:off x="17123832" y="465776"/>
            <a:ext cx="3085439" cy="7167733"/>
          </a:xfrm>
          <a:custGeom>
            <a:avLst/>
            <a:gdLst/>
            <a:ahLst/>
            <a:cxnLst/>
            <a:rect r="r" b="b" t="t" l="l"/>
            <a:pathLst>
              <a:path h="7167733" w="3085439">
                <a:moveTo>
                  <a:pt x="0" y="0"/>
                </a:moveTo>
                <a:lnTo>
                  <a:pt x="3085439" y="0"/>
                </a:lnTo>
                <a:lnTo>
                  <a:pt x="3085439" y="7167733"/>
                </a:lnTo>
                <a:lnTo>
                  <a:pt x="0" y="7167733"/>
                </a:lnTo>
                <a:lnTo>
                  <a:pt x="0" y="0"/>
                </a:lnTo>
                <a:close/>
              </a:path>
            </a:pathLst>
          </a:custGeom>
          <a:blipFill>
            <a:blip r:embed="rId5"/>
            <a:stretch>
              <a:fillRect l="-36935" t="0" r="-17839" b="0"/>
            </a:stretch>
          </a:blipFill>
        </p:spPr>
      </p:sp>
      <p:sp>
        <p:nvSpPr>
          <p:cNvPr name="Freeform 7" id="7"/>
          <p:cNvSpPr/>
          <p:nvPr/>
        </p:nvSpPr>
        <p:spPr>
          <a:xfrm flipH="false" flipV="false" rot="-856592">
            <a:off x="15465896" y="7138800"/>
            <a:ext cx="3586808" cy="5383577"/>
          </a:xfrm>
          <a:custGeom>
            <a:avLst/>
            <a:gdLst/>
            <a:ahLst/>
            <a:cxnLst/>
            <a:rect r="r" b="b" t="t" l="l"/>
            <a:pathLst>
              <a:path h="5383577" w="3586808">
                <a:moveTo>
                  <a:pt x="0" y="0"/>
                </a:moveTo>
                <a:lnTo>
                  <a:pt x="3586808" y="0"/>
                </a:lnTo>
                <a:lnTo>
                  <a:pt x="3586808" y="5383577"/>
                </a:lnTo>
                <a:lnTo>
                  <a:pt x="0" y="5383577"/>
                </a:lnTo>
                <a:lnTo>
                  <a:pt x="0" y="0"/>
                </a:lnTo>
                <a:close/>
              </a:path>
            </a:pathLst>
          </a:custGeom>
          <a:blipFill>
            <a:blip r:embed="rId6"/>
            <a:stretch>
              <a:fillRect l="0" t="0" r="0" b="0"/>
            </a:stretch>
          </a:blipFill>
        </p:spPr>
      </p:sp>
      <p:sp>
        <p:nvSpPr>
          <p:cNvPr name="Freeform 8" id="8"/>
          <p:cNvSpPr/>
          <p:nvPr/>
        </p:nvSpPr>
        <p:spPr>
          <a:xfrm flipH="false" flipV="false" rot="-2700000">
            <a:off x="-3021635" y="2042349"/>
            <a:ext cx="5117166" cy="1272895"/>
          </a:xfrm>
          <a:custGeom>
            <a:avLst/>
            <a:gdLst/>
            <a:ahLst/>
            <a:cxnLst/>
            <a:rect r="r" b="b" t="t" l="l"/>
            <a:pathLst>
              <a:path h="1272895" w="5117166">
                <a:moveTo>
                  <a:pt x="0" y="0"/>
                </a:moveTo>
                <a:lnTo>
                  <a:pt x="5117167" y="0"/>
                </a:lnTo>
                <a:lnTo>
                  <a:pt x="5117167" y="1272895"/>
                </a:lnTo>
                <a:lnTo>
                  <a:pt x="0" y="1272895"/>
                </a:lnTo>
                <a:lnTo>
                  <a:pt x="0" y="0"/>
                </a:lnTo>
                <a:close/>
              </a:path>
            </a:pathLst>
          </a:custGeom>
          <a:blipFill>
            <a:blip r:embed="rId7"/>
            <a:stretch>
              <a:fillRect l="0" t="0" r="0" b="0"/>
            </a:stretch>
          </a:blipFill>
        </p:spPr>
      </p:sp>
      <p:sp>
        <p:nvSpPr>
          <p:cNvPr name="Freeform 9" id="9"/>
          <p:cNvSpPr/>
          <p:nvPr/>
        </p:nvSpPr>
        <p:spPr>
          <a:xfrm flipH="false" flipV="false" rot="-3569674">
            <a:off x="-2435523" y="-1078537"/>
            <a:ext cx="3944942" cy="3875906"/>
          </a:xfrm>
          <a:custGeom>
            <a:avLst/>
            <a:gdLst/>
            <a:ahLst/>
            <a:cxnLst/>
            <a:rect r="r" b="b" t="t" l="l"/>
            <a:pathLst>
              <a:path h="3875906" w="3944942">
                <a:moveTo>
                  <a:pt x="0" y="0"/>
                </a:moveTo>
                <a:lnTo>
                  <a:pt x="3944943" y="0"/>
                </a:lnTo>
                <a:lnTo>
                  <a:pt x="3944943" y="3875906"/>
                </a:lnTo>
                <a:lnTo>
                  <a:pt x="0" y="3875906"/>
                </a:lnTo>
                <a:lnTo>
                  <a:pt x="0" y="0"/>
                </a:lnTo>
                <a:close/>
              </a:path>
            </a:pathLst>
          </a:custGeom>
          <a:blipFill>
            <a:blip r:embed="rId8"/>
            <a:stretch>
              <a:fillRect l="0" t="0" r="0" b="0"/>
            </a:stretch>
          </a:blipFill>
        </p:spPr>
      </p:sp>
      <p:sp>
        <p:nvSpPr>
          <p:cNvPr name="TextBox 10" id="10"/>
          <p:cNvSpPr txBox="true"/>
          <p:nvPr/>
        </p:nvSpPr>
        <p:spPr>
          <a:xfrm rot="0">
            <a:off x="2503510" y="1220955"/>
            <a:ext cx="13031425" cy="8282093"/>
          </a:xfrm>
          <a:prstGeom prst="rect">
            <a:avLst/>
          </a:prstGeom>
        </p:spPr>
        <p:txBody>
          <a:bodyPr anchor="t" rtlCol="false" tIns="0" lIns="0" bIns="0" rIns="0">
            <a:spAutoFit/>
          </a:bodyPr>
          <a:lstStyle/>
          <a:p>
            <a:pPr>
              <a:lnSpc>
                <a:spcPts val="3271"/>
              </a:lnSpc>
            </a:pPr>
          </a:p>
          <a:p>
            <a:pPr>
              <a:lnSpc>
                <a:spcPts val="3271"/>
              </a:lnSpc>
            </a:pPr>
          </a:p>
          <a:p>
            <a:pPr>
              <a:lnSpc>
                <a:spcPts val="3271"/>
              </a:lnSpc>
            </a:pPr>
            <a:r>
              <a:rPr lang="en-US" sz="2681" spc="126">
                <a:solidFill>
                  <a:srgbClr val="605048"/>
                </a:solidFill>
                <a:latin typeface="Glacial Indifference"/>
              </a:rPr>
              <a:t>1. Operating System:</a:t>
            </a:r>
          </a:p>
          <a:p>
            <a:pPr>
              <a:lnSpc>
                <a:spcPts val="3271"/>
              </a:lnSpc>
            </a:pPr>
            <a:r>
              <a:rPr lang="en-US" sz="2681" spc="126">
                <a:solidFill>
                  <a:srgbClr val="605048"/>
                </a:solidFill>
                <a:latin typeface="Glacial Indifference"/>
              </a:rPr>
              <a:t> - Windows, macOS, or Linux.</a:t>
            </a:r>
          </a:p>
          <a:p>
            <a:pPr>
              <a:lnSpc>
                <a:spcPts val="3271"/>
              </a:lnSpc>
            </a:pPr>
          </a:p>
          <a:p>
            <a:pPr>
              <a:lnSpc>
                <a:spcPts val="3271"/>
              </a:lnSpc>
            </a:pPr>
            <a:r>
              <a:rPr lang="en-US" sz="2681" spc="126">
                <a:solidFill>
                  <a:srgbClr val="605048"/>
                </a:solidFill>
                <a:latin typeface="Glacial Indifference"/>
              </a:rPr>
              <a:t>2. Hardware:</a:t>
            </a:r>
          </a:p>
          <a:p>
            <a:pPr>
              <a:lnSpc>
                <a:spcPts val="3271"/>
              </a:lnSpc>
            </a:pPr>
            <a:r>
              <a:rPr lang="en-US" sz="2681" spc="126">
                <a:solidFill>
                  <a:srgbClr val="605048"/>
                </a:solidFill>
                <a:latin typeface="Glacial Indifference"/>
              </a:rPr>
              <a:t> - Standard computer hardware.</a:t>
            </a:r>
          </a:p>
          <a:p>
            <a:pPr>
              <a:lnSpc>
                <a:spcPts val="3271"/>
              </a:lnSpc>
            </a:pPr>
          </a:p>
          <a:p>
            <a:pPr>
              <a:lnSpc>
                <a:spcPts val="3271"/>
              </a:lnSpc>
            </a:pPr>
            <a:r>
              <a:rPr lang="en-US" sz="2681" spc="126">
                <a:solidFill>
                  <a:srgbClr val="605048"/>
                </a:solidFill>
                <a:latin typeface="Glacial Indifference"/>
              </a:rPr>
              <a:t>3. Programming Language:</a:t>
            </a:r>
          </a:p>
          <a:p>
            <a:pPr>
              <a:lnSpc>
                <a:spcPts val="3271"/>
              </a:lnSpc>
            </a:pPr>
            <a:r>
              <a:rPr lang="en-US" sz="2681" spc="126">
                <a:solidFill>
                  <a:srgbClr val="605048"/>
                </a:solidFill>
                <a:latin typeface="Glacial Indifference"/>
              </a:rPr>
              <a:t> - Python is commonly used.</a:t>
            </a:r>
          </a:p>
          <a:p>
            <a:pPr>
              <a:lnSpc>
                <a:spcPts val="3271"/>
              </a:lnSpc>
            </a:pPr>
          </a:p>
          <a:p>
            <a:pPr>
              <a:lnSpc>
                <a:spcPts val="3271"/>
              </a:lnSpc>
            </a:pPr>
            <a:r>
              <a:rPr lang="en-US" sz="2681" spc="126">
                <a:solidFill>
                  <a:srgbClr val="605048"/>
                </a:solidFill>
                <a:latin typeface="Glacial Indifference"/>
              </a:rPr>
              <a:t>4. Libraries:</a:t>
            </a:r>
          </a:p>
          <a:p>
            <a:pPr>
              <a:lnSpc>
                <a:spcPts val="3271"/>
              </a:lnSpc>
            </a:pPr>
            <a:r>
              <a:rPr lang="en-US" sz="2681" spc="126">
                <a:solidFill>
                  <a:srgbClr val="605048"/>
                </a:solidFill>
                <a:latin typeface="Glacial Indifference"/>
              </a:rPr>
              <a:t> - PyHook or pyxhook for Windows/Linux, pynput for cross-platform support, pywin32 for Windows, Xlib for Linux, ctypes for macOS, pyinstaller for packaging.</a:t>
            </a:r>
          </a:p>
          <a:p>
            <a:pPr>
              <a:lnSpc>
                <a:spcPts val="3271"/>
              </a:lnSpc>
            </a:pPr>
          </a:p>
          <a:p>
            <a:pPr>
              <a:lnSpc>
                <a:spcPts val="3271"/>
              </a:lnSpc>
            </a:pPr>
            <a:r>
              <a:rPr lang="en-US" sz="2681" spc="126">
                <a:solidFill>
                  <a:srgbClr val="605048"/>
                </a:solidFill>
                <a:latin typeface="Glacial Indifference"/>
              </a:rPr>
              <a:t>5. Tools:</a:t>
            </a:r>
          </a:p>
          <a:p>
            <a:pPr>
              <a:lnSpc>
                <a:spcPts val="3271"/>
              </a:lnSpc>
            </a:pPr>
            <a:r>
              <a:rPr lang="en-US" sz="2681" spc="126">
                <a:solidFill>
                  <a:srgbClr val="605048"/>
                </a:solidFill>
                <a:latin typeface="Glacial Indifference"/>
              </a:rPr>
              <a:t> - IDE like PyCharm, version control with Git, virtual environment setup with virtualenv or Anaconda, documentation with Sphinx or MkDocs.</a:t>
            </a:r>
          </a:p>
          <a:p>
            <a:pPr>
              <a:lnSpc>
                <a:spcPts val="327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3600693">
            <a:off x="13972477" y="5229393"/>
            <a:ext cx="5816163" cy="4028232"/>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467604">
            <a:off x="16358294" y="7160879"/>
            <a:ext cx="3393915" cy="5044715"/>
            <a:chOff x="0" y="0"/>
            <a:chExt cx="3175000" cy="4719320"/>
          </a:xfrm>
        </p:grpSpPr>
        <p:sp>
          <p:nvSpPr>
            <p:cNvPr name="Freeform 7" id="7"/>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8" id="8"/>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grpSp>
        <p:nvGrpSpPr>
          <p:cNvPr name="Group 9" id="9"/>
          <p:cNvGrpSpPr>
            <a:grpSpLocks noChangeAspect="true"/>
          </p:cNvGrpSpPr>
          <p:nvPr/>
        </p:nvGrpSpPr>
        <p:grpSpPr>
          <a:xfrm rot="8993439">
            <a:off x="-4226242" y="1052236"/>
            <a:ext cx="5816163" cy="4028232"/>
            <a:chOff x="0" y="0"/>
            <a:chExt cx="3429000" cy="2374900"/>
          </a:xfrm>
        </p:grpSpPr>
        <p:sp>
          <p:nvSpPr>
            <p:cNvPr name="Freeform 10" id="10"/>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278" r="0" b="-278"/>
              </a:stretch>
            </a:blipFill>
          </p:spPr>
        </p:sp>
        <p:sp>
          <p:nvSpPr>
            <p:cNvPr name="Freeform 11" id="11"/>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name="Freeform 12" id="12"/>
          <p:cNvSpPr/>
          <p:nvPr/>
        </p:nvSpPr>
        <p:spPr>
          <a:xfrm flipH="false" flipV="false" rot="0">
            <a:off x="687969" y="-2692472"/>
            <a:ext cx="16912832" cy="15671945"/>
          </a:xfrm>
          <a:custGeom>
            <a:avLst/>
            <a:gdLst/>
            <a:ahLst/>
            <a:cxnLst/>
            <a:rect r="r" b="b" t="t" l="l"/>
            <a:pathLst>
              <a:path h="15671945" w="16912832">
                <a:moveTo>
                  <a:pt x="0" y="0"/>
                </a:moveTo>
                <a:lnTo>
                  <a:pt x="16912832" y="0"/>
                </a:lnTo>
                <a:lnTo>
                  <a:pt x="16912832" y="15671944"/>
                </a:lnTo>
                <a:lnTo>
                  <a:pt x="0" y="15671944"/>
                </a:lnTo>
                <a:lnTo>
                  <a:pt x="0" y="0"/>
                </a:lnTo>
                <a:close/>
              </a:path>
            </a:pathLst>
          </a:custGeom>
          <a:blipFill>
            <a:blip r:embed="rId7"/>
            <a:stretch>
              <a:fillRect l="0" t="0" r="0" b="0"/>
            </a:stretch>
          </a:blipFill>
        </p:spPr>
      </p:sp>
      <p:sp>
        <p:nvSpPr>
          <p:cNvPr name="Freeform 13" id="13"/>
          <p:cNvSpPr/>
          <p:nvPr/>
        </p:nvSpPr>
        <p:spPr>
          <a:xfrm flipH="false" flipV="false" rot="1025603">
            <a:off x="-2000216" y="7643223"/>
            <a:ext cx="3529638" cy="5388761"/>
          </a:xfrm>
          <a:custGeom>
            <a:avLst/>
            <a:gdLst/>
            <a:ahLst/>
            <a:cxnLst/>
            <a:rect r="r" b="b" t="t" l="l"/>
            <a:pathLst>
              <a:path h="5388761" w="3529638">
                <a:moveTo>
                  <a:pt x="0" y="0"/>
                </a:moveTo>
                <a:lnTo>
                  <a:pt x="3529638" y="0"/>
                </a:lnTo>
                <a:lnTo>
                  <a:pt x="3529638" y="5388761"/>
                </a:lnTo>
                <a:lnTo>
                  <a:pt x="0" y="5388761"/>
                </a:lnTo>
                <a:lnTo>
                  <a:pt x="0" y="0"/>
                </a:lnTo>
                <a:close/>
              </a:path>
            </a:pathLst>
          </a:custGeom>
          <a:blipFill>
            <a:blip r:embed="rId8"/>
            <a:stretch>
              <a:fillRect l="0" t="0" r="0" b="0"/>
            </a:stretch>
          </a:blipFill>
        </p:spPr>
      </p:sp>
      <p:sp>
        <p:nvSpPr>
          <p:cNvPr name="Freeform 14" id="14"/>
          <p:cNvSpPr/>
          <p:nvPr/>
        </p:nvSpPr>
        <p:spPr>
          <a:xfrm flipH="false" flipV="false" rot="-4808875">
            <a:off x="-2207868" y="-909253"/>
            <a:ext cx="3944942" cy="3875906"/>
          </a:xfrm>
          <a:custGeom>
            <a:avLst/>
            <a:gdLst/>
            <a:ahLst/>
            <a:cxnLst/>
            <a:rect r="r" b="b" t="t" l="l"/>
            <a:pathLst>
              <a:path h="3875906" w="3944942">
                <a:moveTo>
                  <a:pt x="0" y="0"/>
                </a:moveTo>
                <a:lnTo>
                  <a:pt x="3944942" y="0"/>
                </a:lnTo>
                <a:lnTo>
                  <a:pt x="3944942" y="3875906"/>
                </a:lnTo>
                <a:lnTo>
                  <a:pt x="0" y="3875906"/>
                </a:lnTo>
                <a:lnTo>
                  <a:pt x="0" y="0"/>
                </a:lnTo>
                <a:close/>
              </a:path>
            </a:pathLst>
          </a:custGeom>
          <a:blipFill>
            <a:blip r:embed="rId9"/>
            <a:stretch>
              <a:fillRect l="0" t="0" r="0" b="0"/>
            </a:stretch>
          </a:blipFill>
        </p:spPr>
      </p:sp>
      <p:sp>
        <p:nvSpPr>
          <p:cNvPr name="TextBox 15" id="15"/>
          <p:cNvSpPr txBox="true"/>
          <p:nvPr/>
        </p:nvSpPr>
        <p:spPr>
          <a:xfrm rot="0">
            <a:off x="1493981" y="1009650"/>
            <a:ext cx="15510358" cy="8801100"/>
          </a:xfrm>
          <a:prstGeom prst="rect">
            <a:avLst/>
          </a:prstGeom>
        </p:spPr>
        <p:txBody>
          <a:bodyPr anchor="t" rtlCol="false" tIns="0" lIns="0" bIns="0" rIns="0">
            <a:spAutoFit/>
          </a:bodyPr>
          <a:lstStyle/>
          <a:p>
            <a:pPr algn="just">
              <a:lnSpc>
                <a:spcPts val="3874"/>
              </a:lnSpc>
            </a:pPr>
          </a:p>
          <a:p>
            <a:pPr algn="just">
              <a:lnSpc>
                <a:spcPts val="3874"/>
              </a:lnSpc>
            </a:pPr>
            <a:r>
              <a:rPr lang="en-US" sz="3228" spc="71">
                <a:solidFill>
                  <a:srgbClr val="000000"/>
                </a:solidFill>
                <a:latin typeface="Times New Roman"/>
              </a:rPr>
              <a:t>1. Capture Keystrokes:</a:t>
            </a:r>
          </a:p>
          <a:p>
            <a:pPr algn="just">
              <a:lnSpc>
                <a:spcPts val="3874"/>
              </a:lnSpc>
            </a:pPr>
            <a:r>
              <a:rPr lang="en-US" sz="3228" spc="71">
                <a:solidFill>
                  <a:srgbClr val="000000"/>
                </a:solidFill>
                <a:latin typeface="Times New Roman"/>
              </a:rPr>
              <a:t> - Continuously monitor keyboard input to capture keystrokes.</a:t>
            </a:r>
          </a:p>
          <a:p>
            <a:pPr algn="just">
              <a:lnSpc>
                <a:spcPts val="3874"/>
              </a:lnSpc>
            </a:pPr>
            <a:r>
              <a:rPr lang="en-US" sz="3228" spc="71">
                <a:solidFill>
                  <a:srgbClr val="000000"/>
                </a:solidFill>
                <a:latin typeface="Times New Roman"/>
              </a:rPr>
              <a:t> - Record each key pressed along with any modifiers and special keys.</a:t>
            </a:r>
          </a:p>
          <a:p>
            <a:pPr algn="just">
              <a:lnSpc>
                <a:spcPts val="3874"/>
              </a:lnSpc>
            </a:pPr>
          </a:p>
          <a:p>
            <a:pPr algn="just">
              <a:lnSpc>
                <a:spcPts val="3874"/>
              </a:lnSpc>
            </a:pPr>
            <a:r>
              <a:rPr lang="en-US" sz="3228" spc="71">
                <a:solidFill>
                  <a:srgbClr val="000000"/>
                </a:solidFill>
                <a:latin typeface="Times New Roman"/>
              </a:rPr>
              <a:t>2. Log Keystrokes:</a:t>
            </a:r>
          </a:p>
          <a:p>
            <a:pPr algn="just">
              <a:lnSpc>
                <a:spcPts val="3874"/>
              </a:lnSpc>
            </a:pPr>
            <a:r>
              <a:rPr lang="en-US" sz="3228" spc="71">
                <a:solidFill>
                  <a:srgbClr val="000000"/>
                </a:solidFill>
                <a:latin typeface="Times New Roman"/>
              </a:rPr>
              <a:t> - Save the captured keystrokes in a log file with timestamps.</a:t>
            </a:r>
          </a:p>
          <a:p>
            <a:pPr algn="just">
              <a:lnSpc>
                <a:spcPts val="3874"/>
              </a:lnSpc>
            </a:pPr>
          </a:p>
          <a:p>
            <a:pPr algn="just">
              <a:lnSpc>
                <a:spcPts val="3874"/>
              </a:lnSpc>
            </a:pPr>
            <a:r>
              <a:rPr lang="en-US" sz="3228" spc="71">
                <a:solidFill>
                  <a:srgbClr val="000000"/>
                </a:solidFill>
                <a:latin typeface="Times New Roman"/>
              </a:rPr>
              <a:t>3. Handle Special Cases:</a:t>
            </a:r>
          </a:p>
          <a:p>
            <a:pPr algn="just">
              <a:lnSpc>
                <a:spcPts val="3874"/>
              </a:lnSpc>
            </a:pPr>
            <a:r>
              <a:rPr lang="en-US" sz="3228" spc="71">
                <a:solidFill>
                  <a:srgbClr val="000000"/>
                </a:solidFill>
                <a:latin typeface="Times New Roman"/>
              </a:rPr>
              <a:t> - Manage special cases like system keys or unintended actions.</a:t>
            </a:r>
          </a:p>
          <a:p>
            <a:pPr algn="just">
              <a:lnSpc>
                <a:spcPts val="3874"/>
              </a:lnSpc>
            </a:pPr>
          </a:p>
          <a:p>
            <a:pPr algn="just">
              <a:lnSpc>
                <a:spcPts val="3874"/>
              </a:lnSpc>
            </a:pPr>
            <a:r>
              <a:rPr lang="en-US" sz="3228" spc="71">
                <a:solidFill>
                  <a:srgbClr val="000000"/>
                </a:solidFill>
                <a:latin typeface="Times New Roman"/>
              </a:rPr>
              <a:t>4. Run Stealthily (Optional):</a:t>
            </a:r>
          </a:p>
          <a:p>
            <a:pPr algn="just">
              <a:lnSpc>
                <a:spcPts val="3874"/>
              </a:lnSpc>
            </a:pPr>
            <a:r>
              <a:rPr lang="en-US" sz="3228" spc="71">
                <a:solidFill>
                  <a:srgbClr val="000000"/>
                </a:solidFill>
                <a:latin typeface="Times New Roman"/>
              </a:rPr>
              <a:t> - Hide the keylogger to run without detection.</a:t>
            </a:r>
          </a:p>
          <a:p>
            <a:pPr algn="just">
              <a:lnSpc>
                <a:spcPts val="3874"/>
              </a:lnSpc>
              <a:spcBef>
                <a:spcPct val="0"/>
              </a:spcBef>
            </a:pPr>
          </a:p>
        </p:txBody>
      </p:sp>
      <p:sp>
        <p:nvSpPr>
          <p:cNvPr name="TextBox 16" id="16"/>
          <p:cNvSpPr txBox="true"/>
          <p:nvPr/>
        </p:nvSpPr>
        <p:spPr>
          <a:xfrm rot="0">
            <a:off x="687969" y="0"/>
            <a:ext cx="15305285" cy="1417293"/>
          </a:xfrm>
          <a:prstGeom prst="rect">
            <a:avLst/>
          </a:prstGeom>
        </p:spPr>
        <p:txBody>
          <a:bodyPr anchor="t" rtlCol="false" tIns="0" lIns="0" bIns="0" rIns="0">
            <a:spAutoFit/>
          </a:bodyPr>
          <a:lstStyle/>
          <a:p>
            <a:pPr algn="ctr">
              <a:lnSpc>
                <a:spcPts val="11362"/>
              </a:lnSpc>
              <a:spcBef>
                <a:spcPct val="0"/>
              </a:spcBef>
            </a:pPr>
            <a:r>
              <a:rPr lang="en-US" sz="9468" spc="208">
                <a:solidFill>
                  <a:srgbClr val="000000"/>
                </a:solidFill>
                <a:latin typeface="Carelia"/>
              </a:rPr>
              <a:t>ALGORITHM</a:t>
            </a:r>
            <a:r>
              <a:rPr lang="en-US" sz="9468" spc="208">
                <a:solidFill>
                  <a:srgbClr val="000000"/>
                </a:solidFill>
                <a:latin typeface="Carelia"/>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9691701">
            <a:off x="-1983934" y="2886816"/>
            <a:ext cx="12070546" cy="8359971"/>
            <a:chOff x="0" y="0"/>
            <a:chExt cx="3429000" cy="2374900"/>
          </a:xfrm>
        </p:grpSpPr>
        <p:sp>
          <p:nvSpPr>
            <p:cNvPr name="Freeform 4" id="4"/>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5" id="5"/>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6" id="6"/>
          <p:cNvGrpSpPr>
            <a:grpSpLocks noChangeAspect="true"/>
          </p:cNvGrpSpPr>
          <p:nvPr/>
        </p:nvGrpSpPr>
        <p:grpSpPr>
          <a:xfrm rot="9691701">
            <a:off x="8384373" y="-1327586"/>
            <a:ext cx="12070546" cy="8359971"/>
            <a:chOff x="0" y="0"/>
            <a:chExt cx="3429000" cy="2374900"/>
          </a:xfrm>
        </p:grpSpPr>
        <p:sp>
          <p:nvSpPr>
            <p:cNvPr name="Freeform 7" id="7"/>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0" t="0" r="0" b="0"/>
              </a:stretch>
            </a:blipFill>
          </p:spPr>
        </p:sp>
        <p:sp>
          <p:nvSpPr>
            <p:cNvPr name="Freeform 8" id="8"/>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name="Group 9" id="9"/>
          <p:cNvGrpSpPr>
            <a:grpSpLocks noChangeAspect="true"/>
          </p:cNvGrpSpPr>
          <p:nvPr/>
        </p:nvGrpSpPr>
        <p:grpSpPr>
          <a:xfrm rot="-4741817">
            <a:off x="12972527" y="-2777875"/>
            <a:ext cx="4921956" cy="7315995"/>
            <a:chOff x="0" y="0"/>
            <a:chExt cx="3175000" cy="4719320"/>
          </a:xfrm>
        </p:grpSpPr>
        <p:sp>
          <p:nvSpPr>
            <p:cNvPr name="Freeform 10" id="10"/>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11" id="11"/>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
        <p:nvSpPr>
          <p:cNvPr name="Freeform 12" id="12"/>
          <p:cNvSpPr/>
          <p:nvPr/>
        </p:nvSpPr>
        <p:spPr>
          <a:xfrm flipH="false" flipV="false" rot="0">
            <a:off x="1558807" y="-1493917"/>
            <a:ext cx="15269444" cy="12985713"/>
          </a:xfrm>
          <a:custGeom>
            <a:avLst/>
            <a:gdLst/>
            <a:ahLst/>
            <a:cxnLst/>
            <a:rect r="r" b="b" t="t" l="l"/>
            <a:pathLst>
              <a:path h="12985713" w="15269444">
                <a:moveTo>
                  <a:pt x="0" y="0"/>
                </a:moveTo>
                <a:lnTo>
                  <a:pt x="15269444" y="0"/>
                </a:lnTo>
                <a:lnTo>
                  <a:pt x="15269444" y="12985713"/>
                </a:lnTo>
                <a:lnTo>
                  <a:pt x="0" y="12985713"/>
                </a:lnTo>
                <a:lnTo>
                  <a:pt x="0" y="0"/>
                </a:lnTo>
                <a:close/>
              </a:path>
            </a:pathLst>
          </a:custGeom>
          <a:blipFill>
            <a:blip r:embed="rId7"/>
            <a:stretch>
              <a:fillRect l="-7863" t="0" r="-7863" b="0"/>
            </a:stretch>
          </a:blipFill>
        </p:spPr>
      </p:sp>
      <p:sp>
        <p:nvSpPr>
          <p:cNvPr name="TextBox 13" id="13"/>
          <p:cNvSpPr txBox="true"/>
          <p:nvPr/>
        </p:nvSpPr>
        <p:spPr>
          <a:xfrm rot="0">
            <a:off x="3810881" y="351282"/>
            <a:ext cx="10666238" cy="1431036"/>
          </a:xfrm>
          <a:prstGeom prst="rect">
            <a:avLst/>
          </a:prstGeom>
        </p:spPr>
        <p:txBody>
          <a:bodyPr anchor="t" rtlCol="false" tIns="0" lIns="0" bIns="0" rIns="0">
            <a:spAutoFit/>
          </a:bodyPr>
          <a:lstStyle/>
          <a:p>
            <a:pPr algn="ctr" marL="0" indent="0" lvl="0">
              <a:lnSpc>
                <a:spcPts val="11186"/>
              </a:lnSpc>
            </a:pPr>
            <a:r>
              <a:rPr lang="en-US" sz="9900" spc="237">
                <a:solidFill>
                  <a:srgbClr val="605048"/>
                </a:solidFill>
                <a:latin typeface="Carelia Bold"/>
              </a:rPr>
              <a:t>DEPLOYMENT</a:t>
            </a:r>
            <a:r>
              <a:rPr lang="en-US" sz="9900" spc="237">
                <a:solidFill>
                  <a:srgbClr val="605048"/>
                </a:solidFill>
                <a:latin typeface="Carelia Bold"/>
              </a:rPr>
              <a:t> </a:t>
            </a:r>
          </a:p>
        </p:txBody>
      </p:sp>
      <p:sp>
        <p:nvSpPr>
          <p:cNvPr name="Freeform 14" id="14"/>
          <p:cNvSpPr/>
          <p:nvPr/>
        </p:nvSpPr>
        <p:spPr>
          <a:xfrm flipH="true" flipV="false" rot="-633198">
            <a:off x="15752509" y="7126918"/>
            <a:ext cx="3009155" cy="3761444"/>
          </a:xfrm>
          <a:custGeom>
            <a:avLst/>
            <a:gdLst/>
            <a:ahLst/>
            <a:cxnLst/>
            <a:rect r="r" b="b" t="t" l="l"/>
            <a:pathLst>
              <a:path h="3761444" w="3009155">
                <a:moveTo>
                  <a:pt x="3009155" y="0"/>
                </a:moveTo>
                <a:lnTo>
                  <a:pt x="0" y="0"/>
                </a:lnTo>
                <a:lnTo>
                  <a:pt x="0" y="3761444"/>
                </a:lnTo>
                <a:lnTo>
                  <a:pt x="3009155" y="3761444"/>
                </a:lnTo>
                <a:lnTo>
                  <a:pt x="3009155" y="0"/>
                </a:lnTo>
                <a:close/>
              </a:path>
            </a:pathLst>
          </a:custGeom>
          <a:blipFill>
            <a:blip r:embed="rId8"/>
            <a:stretch>
              <a:fillRect l="0" t="0" r="0" b="0"/>
            </a:stretch>
          </a:blipFill>
        </p:spPr>
      </p:sp>
      <p:sp>
        <p:nvSpPr>
          <p:cNvPr name="Freeform 15" id="15"/>
          <p:cNvSpPr/>
          <p:nvPr/>
        </p:nvSpPr>
        <p:spPr>
          <a:xfrm flipH="false" flipV="false" rot="1021146">
            <a:off x="-1913061" y="269171"/>
            <a:ext cx="5482971" cy="8229600"/>
          </a:xfrm>
          <a:custGeom>
            <a:avLst/>
            <a:gdLst/>
            <a:ahLst/>
            <a:cxnLst/>
            <a:rect r="r" b="b" t="t" l="l"/>
            <a:pathLst>
              <a:path h="8229600" w="5482971">
                <a:moveTo>
                  <a:pt x="0" y="0"/>
                </a:moveTo>
                <a:lnTo>
                  <a:pt x="5482971" y="0"/>
                </a:lnTo>
                <a:lnTo>
                  <a:pt x="5482971" y="8229600"/>
                </a:lnTo>
                <a:lnTo>
                  <a:pt x="0" y="8229600"/>
                </a:lnTo>
                <a:lnTo>
                  <a:pt x="0" y="0"/>
                </a:lnTo>
                <a:close/>
              </a:path>
            </a:pathLst>
          </a:custGeom>
          <a:blipFill>
            <a:blip r:embed="rId9"/>
            <a:stretch>
              <a:fillRect l="0" t="0" r="0" b="0"/>
            </a:stretch>
          </a:blipFill>
        </p:spPr>
      </p:sp>
      <p:sp>
        <p:nvSpPr>
          <p:cNvPr name="TextBox 16" id="16"/>
          <p:cNvSpPr txBox="true"/>
          <p:nvPr/>
        </p:nvSpPr>
        <p:spPr>
          <a:xfrm rot="0">
            <a:off x="3314901" y="1820418"/>
            <a:ext cx="12456949" cy="7107436"/>
          </a:xfrm>
          <a:prstGeom prst="rect">
            <a:avLst/>
          </a:prstGeom>
        </p:spPr>
        <p:txBody>
          <a:bodyPr anchor="t" rtlCol="false" tIns="0" lIns="0" bIns="0" rIns="0">
            <a:spAutoFit/>
          </a:bodyPr>
          <a:lstStyle/>
          <a:p>
            <a:pPr>
              <a:lnSpc>
                <a:spcPts val="3125"/>
              </a:lnSpc>
            </a:pPr>
            <a:r>
              <a:rPr lang="en-US" sz="3004" spc="204">
                <a:solidFill>
                  <a:srgbClr val="605048"/>
                </a:solidFill>
                <a:latin typeface="Glacial Indifference"/>
              </a:rPr>
              <a:t>Development:</a:t>
            </a:r>
            <a:r>
              <a:rPr lang="en-US" sz="3004" spc="204">
                <a:solidFill>
                  <a:srgbClr val="605048"/>
                </a:solidFill>
                <a:latin typeface="Glacial Indifference"/>
              </a:rPr>
              <a:t> </a:t>
            </a:r>
          </a:p>
          <a:p>
            <a:pPr>
              <a:lnSpc>
                <a:spcPts val="3125"/>
              </a:lnSpc>
            </a:pPr>
            <a:r>
              <a:rPr lang="en-US" sz="3004" spc="204">
                <a:solidFill>
                  <a:srgbClr val="605048"/>
                </a:solidFill>
                <a:latin typeface="Glacial Indifference"/>
              </a:rPr>
              <a:t> DEvelop the keylogger using chosen programming language and libraries.</a:t>
            </a:r>
          </a:p>
          <a:p>
            <a:pPr>
              <a:lnSpc>
                <a:spcPts val="3125"/>
              </a:lnSpc>
            </a:pPr>
          </a:p>
          <a:p>
            <a:pPr>
              <a:lnSpc>
                <a:spcPts val="3125"/>
              </a:lnSpc>
            </a:pPr>
            <a:r>
              <a:rPr lang="en-US" sz="3004" spc="204">
                <a:solidFill>
                  <a:srgbClr val="605048"/>
                </a:solidFill>
                <a:latin typeface="Glacial Indifference"/>
              </a:rPr>
              <a:t>Testing:</a:t>
            </a:r>
          </a:p>
          <a:p>
            <a:pPr>
              <a:lnSpc>
                <a:spcPts val="3125"/>
              </a:lnSpc>
            </a:pPr>
            <a:r>
              <a:rPr lang="en-US" sz="3004" spc="204">
                <a:solidFill>
                  <a:srgbClr val="605048"/>
                </a:solidFill>
                <a:latin typeface="Glacial Indifference"/>
              </a:rPr>
              <a:t> Ensure accurate and reliable keystroke capturing without system interference.</a:t>
            </a:r>
          </a:p>
          <a:p>
            <a:pPr>
              <a:lnSpc>
                <a:spcPts val="3125"/>
              </a:lnSpc>
            </a:pPr>
          </a:p>
          <a:p>
            <a:pPr>
              <a:lnSpc>
                <a:spcPts val="3125"/>
              </a:lnSpc>
            </a:pPr>
            <a:r>
              <a:rPr lang="en-US" sz="3004" spc="204">
                <a:solidFill>
                  <a:srgbClr val="605048"/>
                </a:solidFill>
                <a:latin typeface="Glacial Indifference"/>
              </a:rPr>
              <a:t>Packaging:</a:t>
            </a:r>
          </a:p>
          <a:p>
            <a:pPr>
              <a:lnSpc>
                <a:spcPts val="3125"/>
              </a:lnSpc>
            </a:pPr>
            <a:r>
              <a:rPr lang="en-US" sz="3004" spc="204">
                <a:solidFill>
                  <a:srgbClr val="605048"/>
                </a:solidFill>
                <a:latin typeface="Glacial Indifference"/>
              </a:rPr>
              <a:t> Package the keylogger into an executable file.</a:t>
            </a:r>
          </a:p>
          <a:p>
            <a:pPr>
              <a:lnSpc>
                <a:spcPts val="3125"/>
              </a:lnSpc>
            </a:pPr>
          </a:p>
          <a:p>
            <a:pPr>
              <a:lnSpc>
                <a:spcPts val="3125"/>
              </a:lnSpc>
            </a:pPr>
            <a:r>
              <a:rPr lang="en-US" sz="3004" spc="204">
                <a:solidFill>
                  <a:srgbClr val="605048"/>
                </a:solidFill>
                <a:latin typeface="Glacial Indifference"/>
              </a:rPr>
              <a:t>Deployment:</a:t>
            </a:r>
          </a:p>
          <a:p>
            <a:pPr>
              <a:lnSpc>
                <a:spcPts val="3125"/>
              </a:lnSpc>
            </a:pPr>
            <a:r>
              <a:rPr lang="en-US" sz="3004" spc="204">
                <a:solidFill>
                  <a:srgbClr val="605048"/>
                </a:solidFill>
                <a:latin typeface="Glacial Indifference"/>
              </a:rPr>
              <a:t> Distribute responsibly, following ethical guidelines and legal regulations.</a:t>
            </a:r>
          </a:p>
          <a:p>
            <a:pPr>
              <a:lnSpc>
                <a:spcPts val="3125"/>
              </a:lnSpc>
            </a:pPr>
          </a:p>
          <a:p>
            <a:pPr>
              <a:lnSpc>
                <a:spcPts val="3125"/>
              </a:lnSpc>
            </a:pPr>
            <a:r>
              <a:rPr lang="en-US" sz="3004" spc="204">
                <a:solidFill>
                  <a:srgbClr val="605048"/>
                </a:solidFill>
                <a:latin typeface="Glacial Indifference"/>
              </a:rPr>
              <a:t>Monitoring and Maintenance:</a:t>
            </a:r>
          </a:p>
          <a:p>
            <a:pPr>
              <a:lnSpc>
                <a:spcPts val="3125"/>
              </a:lnSpc>
            </a:pPr>
            <a:r>
              <a:rPr lang="en-US" sz="3004" spc="204">
                <a:solidFill>
                  <a:srgbClr val="605048"/>
                </a:solidFill>
                <a:latin typeface="Glacial Indifference"/>
              </a:rPr>
              <a:t> REgularly monitor and update the keylogger as needed.</a:t>
            </a:r>
          </a:p>
          <a:p>
            <a:pPr>
              <a:lnSpc>
                <a:spcPts val="3125"/>
              </a:lnSpc>
            </a:pPr>
          </a:p>
        </p:txBody>
      </p:sp>
      <p:grpSp>
        <p:nvGrpSpPr>
          <p:cNvPr name="Group 17" id="17"/>
          <p:cNvGrpSpPr>
            <a:grpSpLocks noChangeAspect="true"/>
          </p:cNvGrpSpPr>
          <p:nvPr/>
        </p:nvGrpSpPr>
        <p:grpSpPr>
          <a:xfrm rot="6201465">
            <a:off x="-2460978" y="6251520"/>
            <a:ext cx="4921956" cy="7315995"/>
            <a:chOff x="0" y="0"/>
            <a:chExt cx="3175000" cy="4719320"/>
          </a:xfrm>
        </p:grpSpPr>
        <p:sp>
          <p:nvSpPr>
            <p:cNvPr name="Freeform 18" id="18"/>
            <p:cNvSpPr/>
            <p:nvPr/>
          </p:nvSpPr>
          <p:spPr>
            <a:xfrm flipH="true" flipV="true" rot="0">
              <a:off x="39511" y="33584"/>
              <a:ext cx="3154680" cy="4697730"/>
            </a:xfrm>
            <a:custGeom>
              <a:avLst/>
              <a:gdLst/>
              <a:ahLst/>
              <a:cxnLst/>
              <a:rect r="r" b="b" t="t" l="l"/>
              <a:pathLst>
                <a:path h="4697730" w="315468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t="0" r="-237551" b="0"/>
              </a:stretch>
            </a:blipFill>
          </p:spPr>
        </p:sp>
        <p:sp>
          <p:nvSpPr>
            <p:cNvPr name="Freeform 19" id="19"/>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657227" y="599212"/>
            <a:ext cx="13874371" cy="2102219"/>
          </a:xfrm>
          <a:prstGeom prst="rect">
            <a:avLst/>
          </a:prstGeom>
        </p:spPr>
        <p:txBody>
          <a:bodyPr anchor="t" rtlCol="false" tIns="0" lIns="0" bIns="0" rIns="0">
            <a:spAutoFit/>
          </a:bodyPr>
          <a:lstStyle/>
          <a:p>
            <a:pPr algn="ctr" marL="0" indent="0" lvl="0">
              <a:lnSpc>
                <a:spcPts val="16315"/>
              </a:lnSpc>
            </a:pPr>
            <a:r>
              <a:rPr lang="en-US" sz="14438" spc="346">
                <a:solidFill>
                  <a:srgbClr val="605048"/>
                </a:solidFill>
                <a:latin typeface="Carelia Bold"/>
              </a:rPr>
              <a:t>RESULT</a:t>
            </a:r>
            <a:r>
              <a:rPr lang="en-US" sz="14438" spc="346">
                <a:solidFill>
                  <a:srgbClr val="605048"/>
                </a:solidFill>
                <a:latin typeface="Carelia Bold"/>
              </a:rPr>
              <a:t> </a:t>
            </a:r>
          </a:p>
        </p:txBody>
      </p:sp>
      <p:sp>
        <p:nvSpPr>
          <p:cNvPr name="Freeform 4" id="4"/>
          <p:cNvSpPr/>
          <p:nvPr/>
        </p:nvSpPr>
        <p:spPr>
          <a:xfrm flipH="true" flipV="false" rot="4121768">
            <a:off x="-1153696" y="-278026"/>
            <a:ext cx="3009155" cy="3761444"/>
          </a:xfrm>
          <a:custGeom>
            <a:avLst/>
            <a:gdLst/>
            <a:ahLst/>
            <a:cxnLst/>
            <a:rect r="r" b="b" t="t" l="l"/>
            <a:pathLst>
              <a:path h="3761444" w="3009155">
                <a:moveTo>
                  <a:pt x="3009154" y="0"/>
                </a:moveTo>
                <a:lnTo>
                  <a:pt x="0" y="0"/>
                </a:lnTo>
                <a:lnTo>
                  <a:pt x="0" y="3761444"/>
                </a:lnTo>
                <a:lnTo>
                  <a:pt x="3009154" y="3761444"/>
                </a:lnTo>
                <a:lnTo>
                  <a:pt x="3009154" y="0"/>
                </a:lnTo>
                <a:close/>
              </a:path>
            </a:pathLst>
          </a:custGeom>
          <a:blipFill>
            <a:blip r:embed="rId3"/>
            <a:stretch>
              <a:fillRect l="0" t="0" r="0" b="0"/>
            </a:stretch>
          </a:blipFill>
        </p:spPr>
      </p:sp>
      <p:grpSp>
        <p:nvGrpSpPr>
          <p:cNvPr name="Group 5" id="5"/>
          <p:cNvGrpSpPr>
            <a:grpSpLocks noChangeAspect="true"/>
          </p:cNvGrpSpPr>
          <p:nvPr/>
        </p:nvGrpSpPr>
        <p:grpSpPr>
          <a:xfrm rot="-9710503">
            <a:off x="-4422399" y="9584061"/>
            <a:ext cx="10902197" cy="7550781"/>
            <a:chOff x="0" y="0"/>
            <a:chExt cx="3429000" cy="2374900"/>
          </a:xfrm>
        </p:grpSpPr>
        <p:sp>
          <p:nvSpPr>
            <p:cNvPr name="Freeform 6" id="6"/>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7" id="7"/>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8" id="8"/>
          <p:cNvSpPr/>
          <p:nvPr/>
        </p:nvSpPr>
        <p:spPr>
          <a:xfrm flipH="false" flipV="false" rot="4432255">
            <a:off x="14406487" y="376810"/>
            <a:ext cx="12128005" cy="7794293"/>
          </a:xfrm>
          <a:custGeom>
            <a:avLst/>
            <a:gdLst/>
            <a:ahLst/>
            <a:cxnLst/>
            <a:rect r="r" b="b" t="t" l="l"/>
            <a:pathLst>
              <a:path h="7794293" w="12128005">
                <a:moveTo>
                  <a:pt x="0" y="0"/>
                </a:moveTo>
                <a:lnTo>
                  <a:pt x="12128005" y="0"/>
                </a:lnTo>
                <a:lnTo>
                  <a:pt x="12128005" y="7794293"/>
                </a:lnTo>
                <a:lnTo>
                  <a:pt x="0" y="7794293"/>
                </a:lnTo>
                <a:lnTo>
                  <a:pt x="0" y="0"/>
                </a:lnTo>
                <a:close/>
              </a:path>
            </a:pathLst>
          </a:custGeom>
          <a:blipFill>
            <a:blip r:embed="rId6"/>
            <a:stretch>
              <a:fillRect l="0" t="0" r="0" b="0"/>
            </a:stretch>
          </a:blipFill>
        </p:spPr>
      </p:sp>
      <p:grpSp>
        <p:nvGrpSpPr>
          <p:cNvPr name="Group 9" id="9"/>
          <p:cNvGrpSpPr>
            <a:grpSpLocks noChangeAspect="true"/>
          </p:cNvGrpSpPr>
          <p:nvPr/>
        </p:nvGrpSpPr>
        <p:grpSpPr>
          <a:xfrm rot="-9144829">
            <a:off x="14174942" y="-4664222"/>
            <a:ext cx="10902197" cy="7550781"/>
            <a:chOff x="0" y="0"/>
            <a:chExt cx="3429000" cy="2374900"/>
          </a:xfrm>
        </p:grpSpPr>
        <p:sp>
          <p:nvSpPr>
            <p:cNvPr name="Freeform 10" id="10"/>
            <p:cNvSpPr/>
            <p:nvPr/>
          </p:nvSpPr>
          <p:spPr>
            <a:xfrm flipH="false" flipV="false" rot="0">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l="0" t="-278" r="0" b="-278"/>
              </a:stretch>
            </a:blipFill>
          </p:spPr>
        </p:sp>
        <p:sp>
          <p:nvSpPr>
            <p:cNvPr name="Freeform 11" id="11"/>
            <p:cNvSpPr/>
            <p:nvPr/>
          </p:nvSpPr>
          <p:spPr>
            <a:xfrm flipH="false" flipV="false" rot="0">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name="Freeform 12" id="12"/>
          <p:cNvSpPr/>
          <p:nvPr/>
        </p:nvSpPr>
        <p:spPr>
          <a:xfrm flipH="false" flipV="false" rot="-6875550">
            <a:off x="-8078428" y="6594208"/>
            <a:ext cx="12128005" cy="6387260"/>
          </a:xfrm>
          <a:custGeom>
            <a:avLst/>
            <a:gdLst/>
            <a:ahLst/>
            <a:cxnLst/>
            <a:rect r="r" b="b" t="t" l="l"/>
            <a:pathLst>
              <a:path h="6387260" w="12128005">
                <a:moveTo>
                  <a:pt x="0" y="0"/>
                </a:moveTo>
                <a:lnTo>
                  <a:pt x="12128005" y="0"/>
                </a:lnTo>
                <a:lnTo>
                  <a:pt x="12128005" y="6387260"/>
                </a:lnTo>
                <a:lnTo>
                  <a:pt x="0" y="6387260"/>
                </a:lnTo>
                <a:lnTo>
                  <a:pt x="0" y="0"/>
                </a:lnTo>
                <a:close/>
              </a:path>
            </a:pathLst>
          </a:custGeom>
          <a:blipFill>
            <a:blip r:embed="rId6"/>
            <a:stretch>
              <a:fillRect l="0" t="0" r="0" b="-22028"/>
            </a:stretch>
          </a:blipFill>
        </p:spPr>
      </p:sp>
      <p:sp>
        <p:nvSpPr>
          <p:cNvPr name="Freeform 13" id="13"/>
          <p:cNvSpPr/>
          <p:nvPr/>
        </p:nvSpPr>
        <p:spPr>
          <a:xfrm flipH="false" flipV="false" rot="-4471803">
            <a:off x="15199910" y="6581252"/>
            <a:ext cx="4731631" cy="7101886"/>
          </a:xfrm>
          <a:custGeom>
            <a:avLst/>
            <a:gdLst/>
            <a:ahLst/>
            <a:cxnLst/>
            <a:rect r="r" b="b" t="t" l="l"/>
            <a:pathLst>
              <a:path h="7101886" w="4731631">
                <a:moveTo>
                  <a:pt x="0" y="0"/>
                </a:moveTo>
                <a:lnTo>
                  <a:pt x="4731631" y="0"/>
                </a:lnTo>
                <a:lnTo>
                  <a:pt x="4731631" y="7101886"/>
                </a:lnTo>
                <a:lnTo>
                  <a:pt x="0" y="7101886"/>
                </a:lnTo>
                <a:lnTo>
                  <a:pt x="0" y="0"/>
                </a:lnTo>
                <a:close/>
              </a:path>
            </a:pathLst>
          </a:custGeom>
          <a:blipFill>
            <a:blip r:embed="rId7"/>
            <a:stretch>
              <a:fillRect l="0" t="0" r="0" b="0"/>
            </a:stretch>
          </a:blipFill>
        </p:spPr>
      </p:sp>
      <p:sp>
        <p:nvSpPr>
          <p:cNvPr name="TextBox 14" id="14"/>
          <p:cNvSpPr txBox="true"/>
          <p:nvPr/>
        </p:nvSpPr>
        <p:spPr>
          <a:xfrm rot="0">
            <a:off x="8229470" y="2865975"/>
            <a:ext cx="6812678" cy="6994394"/>
          </a:xfrm>
          <a:prstGeom prst="rect">
            <a:avLst/>
          </a:prstGeom>
        </p:spPr>
        <p:txBody>
          <a:bodyPr anchor="t" rtlCol="false" tIns="0" lIns="0" bIns="0" rIns="0">
            <a:spAutoFit/>
          </a:bodyPr>
          <a:lstStyle/>
          <a:p>
            <a:pPr algn="ctr">
              <a:lnSpc>
                <a:spcPts val="4014"/>
              </a:lnSpc>
            </a:pPr>
          </a:p>
          <a:p>
            <a:pPr algn="ctr">
              <a:lnSpc>
                <a:spcPts val="4014"/>
              </a:lnSpc>
            </a:pPr>
            <a:r>
              <a:rPr lang="en-US" sz="2867">
                <a:solidFill>
                  <a:srgbClr val="605048"/>
                </a:solidFill>
                <a:latin typeface="Glacial Indifference"/>
              </a:rPr>
              <a:t>The keylogger project successfully captures and logs keystrokes, providing insight into user activity on the system. By recording keystrokes, the project helps identify potential security breaches and unauthorized access to sensitive information. Additionally, the keylogger can serve as a valuable tool for forensic analysis and monitoring user behavior, aiding in the prevention and detection of data leakage incidents within the organization.</a:t>
            </a:r>
          </a:p>
          <a:p>
            <a:pPr algn="ctr">
              <a:lnSpc>
                <a:spcPts val="4014"/>
              </a:lnSpc>
            </a:pPr>
          </a:p>
        </p:txBody>
      </p:sp>
      <p:sp>
        <p:nvSpPr>
          <p:cNvPr name="Freeform 15" id="15"/>
          <p:cNvSpPr/>
          <p:nvPr/>
        </p:nvSpPr>
        <p:spPr>
          <a:xfrm flipH="false" flipV="false" rot="0">
            <a:off x="1657227" y="2944831"/>
            <a:ext cx="6314187" cy="6915538"/>
          </a:xfrm>
          <a:custGeom>
            <a:avLst/>
            <a:gdLst/>
            <a:ahLst/>
            <a:cxnLst/>
            <a:rect r="r" b="b" t="t" l="l"/>
            <a:pathLst>
              <a:path h="6915538" w="6314187">
                <a:moveTo>
                  <a:pt x="0" y="0"/>
                </a:moveTo>
                <a:lnTo>
                  <a:pt x="6314188" y="0"/>
                </a:lnTo>
                <a:lnTo>
                  <a:pt x="6314188" y="6915538"/>
                </a:lnTo>
                <a:lnTo>
                  <a:pt x="0" y="6915538"/>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261638" y="340920"/>
            <a:ext cx="9764725" cy="1451761"/>
          </a:xfrm>
          <a:prstGeom prst="rect">
            <a:avLst/>
          </a:prstGeom>
        </p:spPr>
        <p:txBody>
          <a:bodyPr anchor="t" rtlCol="false" tIns="0" lIns="0" bIns="0" rIns="0">
            <a:spAutoFit/>
          </a:bodyPr>
          <a:lstStyle/>
          <a:p>
            <a:pPr algn="r" marL="0" indent="0" lvl="0">
              <a:lnSpc>
                <a:spcPts val="11399"/>
              </a:lnSpc>
            </a:pPr>
            <a:r>
              <a:rPr lang="en-US" sz="10088" spc="60">
                <a:solidFill>
                  <a:srgbClr val="605048"/>
                </a:solidFill>
                <a:latin typeface="Carelia Bold"/>
              </a:rPr>
              <a:t>CONCLUSIONS</a:t>
            </a:r>
          </a:p>
        </p:txBody>
      </p:sp>
      <p:sp>
        <p:nvSpPr>
          <p:cNvPr name="TextBox 4" id="4"/>
          <p:cNvSpPr txBox="true"/>
          <p:nvPr/>
        </p:nvSpPr>
        <p:spPr>
          <a:xfrm rot="0">
            <a:off x="1028700" y="2398482"/>
            <a:ext cx="16108750" cy="5490037"/>
          </a:xfrm>
          <a:prstGeom prst="rect">
            <a:avLst/>
          </a:prstGeom>
        </p:spPr>
        <p:txBody>
          <a:bodyPr anchor="t" rtlCol="false" tIns="0" lIns="0" bIns="0" rIns="0">
            <a:spAutoFit/>
          </a:bodyPr>
          <a:lstStyle/>
          <a:p>
            <a:pPr algn="ctr">
              <a:lnSpc>
                <a:spcPts val="4001"/>
              </a:lnSpc>
            </a:pPr>
          </a:p>
          <a:p>
            <a:pPr algn="ctr">
              <a:lnSpc>
                <a:spcPts val="4001"/>
              </a:lnSpc>
            </a:pPr>
            <a:r>
              <a:rPr lang="en-US" sz="3334" spc="73">
                <a:solidFill>
                  <a:srgbClr val="605048"/>
                </a:solidFill>
                <a:latin typeface="Carelia"/>
              </a:rPr>
              <a:t>To safeguard sensitive information and maintain data integrity, implementing robust security measures and comprehensive employee training programs is paramount in mitigating the risk of data leakage. By proactively addressing potential vulnerabilities and educating employees on best practices, organizations can effectively mitigate the threat of unauthorized access and minimize the potential for severe financial and reputational damage resulting from data breaches.</a:t>
            </a:r>
          </a:p>
          <a:p>
            <a:pPr algn="ctr">
              <a:lnSpc>
                <a:spcPts val="4001"/>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DAGBcvhTgao</dc:identifier>
  <dcterms:modified xsi:type="dcterms:W3CDTF">2011-08-01T06:04:30Z</dcterms:modified>
  <cp:revision>1</cp:revision>
  <dc:title>Beige Scrapbook Art and History Museum Presentation</dc:title>
</cp:coreProperties>
</file>